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67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3F3F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C20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3F3F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C20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3F3F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C20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3F3F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3F3F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08988" y="85343"/>
            <a:ext cx="393700" cy="175260"/>
          </a:xfrm>
          <a:custGeom>
            <a:avLst/>
            <a:gdLst/>
            <a:ahLst/>
            <a:cxnLst/>
            <a:rect l="l" t="t" r="r" b="b"/>
            <a:pathLst>
              <a:path w="393700" h="175260">
                <a:moveTo>
                  <a:pt x="127507" y="0"/>
                </a:moveTo>
                <a:lnTo>
                  <a:pt x="0" y="175259"/>
                </a:lnTo>
                <a:lnTo>
                  <a:pt x="393192" y="175259"/>
                </a:lnTo>
                <a:lnTo>
                  <a:pt x="127507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48" y="0"/>
            <a:ext cx="2040889" cy="894715"/>
          </a:xfrm>
          <a:custGeom>
            <a:avLst/>
            <a:gdLst/>
            <a:ahLst/>
            <a:cxnLst/>
            <a:rect l="l" t="t" r="r" b="b"/>
            <a:pathLst>
              <a:path w="2040889" h="894715">
                <a:moveTo>
                  <a:pt x="2040636" y="0"/>
                </a:moveTo>
                <a:lnTo>
                  <a:pt x="1371600" y="0"/>
                </a:lnTo>
                <a:lnTo>
                  <a:pt x="1368552" y="0"/>
                </a:lnTo>
                <a:lnTo>
                  <a:pt x="0" y="0"/>
                </a:lnTo>
                <a:lnTo>
                  <a:pt x="0" y="894588"/>
                </a:lnTo>
                <a:lnTo>
                  <a:pt x="1368552" y="894588"/>
                </a:lnTo>
                <a:lnTo>
                  <a:pt x="1371600" y="894588"/>
                </a:lnTo>
                <a:lnTo>
                  <a:pt x="1371600" y="890536"/>
                </a:lnTo>
                <a:lnTo>
                  <a:pt x="2040636" y="0"/>
                </a:lnTo>
                <a:close/>
              </a:path>
            </a:pathLst>
          </a:custGeom>
          <a:solidFill>
            <a:srgbClr val="5DC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256031"/>
            <a:ext cx="2199640" cy="407034"/>
          </a:xfrm>
          <a:custGeom>
            <a:avLst/>
            <a:gdLst/>
            <a:ahLst/>
            <a:cxnLst/>
            <a:rect l="l" t="t" r="r" b="b"/>
            <a:pathLst>
              <a:path w="2199640" h="407034">
                <a:moveTo>
                  <a:pt x="2199132" y="0"/>
                </a:moveTo>
                <a:lnTo>
                  <a:pt x="1901952" y="0"/>
                </a:lnTo>
                <a:lnTo>
                  <a:pt x="1895856" y="0"/>
                </a:lnTo>
                <a:lnTo>
                  <a:pt x="0" y="0"/>
                </a:lnTo>
                <a:lnTo>
                  <a:pt x="0" y="406908"/>
                </a:lnTo>
                <a:lnTo>
                  <a:pt x="1895856" y="406908"/>
                </a:lnTo>
                <a:lnTo>
                  <a:pt x="1901952" y="406908"/>
                </a:lnTo>
                <a:lnTo>
                  <a:pt x="1901952" y="398729"/>
                </a:lnTo>
                <a:lnTo>
                  <a:pt x="2199132" y="0"/>
                </a:lnTo>
                <a:close/>
              </a:path>
            </a:pathLst>
          </a:custGeom>
          <a:solidFill>
            <a:srgbClr val="043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106412" y="5963411"/>
            <a:ext cx="2037714" cy="894715"/>
          </a:xfrm>
          <a:custGeom>
            <a:avLst/>
            <a:gdLst/>
            <a:ahLst/>
            <a:cxnLst/>
            <a:rect l="l" t="t" r="r" b="b"/>
            <a:pathLst>
              <a:path w="2037715" h="894715">
                <a:moveTo>
                  <a:pt x="2037575" y="0"/>
                </a:moveTo>
                <a:lnTo>
                  <a:pt x="670560" y="0"/>
                </a:lnTo>
                <a:lnTo>
                  <a:pt x="669036" y="0"/>
                </a:lnTo>
                <a:lnTo>
                  <a:pt x="669036" y="2044"/>
                </a:lnTo>
                <a:lnTo>
                  <a:pt x="0" y="894588"/>
                </a:lnTo>
                <a:lnTo>
                  <a:pt x="669036" y="894588"/>
                </a:lnTo>
                <a:lnTo>
                  <a:pt x="670560" y="894588"/>
                </a:lnTo>
                <a:lnTo>
                  <a:pt x="2037575" y="894588"/>
                </a:lnTo>
                <a:lnTo>
                  <a:pt x="2037575" y="0"/>
                </a:lnTo>
                <a:close/>
              </a:path>
            </a:pathLst>
          </a:custGeom>
          <a:solidFill>
            <a:srgbClr val="5DC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949440" y="6195059"/>
            <a:ext cx="2194560" cy="407034"/>
          </a:xfrm>
          <a:custGeom>
            <a:avLst/>
            <a:gdLst/>
            <a:ahLst/>
            <a:cxnLst/>
            <a:rect l="l" t="t" r="r" b="b"/>
            <a:pathLst>
              <a:path w="2194559" h="407034">
                <a:moveTo>
                  <a:pt x="2194560" y="0"/>
                </a:moveTo>
                <a:lnTo>
                  <a:pt x="304800" y="0"/>
                </a:lnTo>
                <a:lnTo>
                  <a:pt x="298704" y="0"/>
                </a:lnTo>
                <a:lnTo>
                  <a:pt x="298704" y="8140"/>
                </a:lnTo>
                <a:lnTo>
                  <a:pt x="0" y="406908"/>
                </a:lnTo>
                <a:lnTo>
                  <a:pt x="298704" y="406908"/>
                </a:lnTo>
                <a:lnTo>
                  <a:pt x="304800" y="406908"/>
                </a:lnTo>
                <a:lnTo>
                  <a:pt x="2194560" y="406908"/>
                </a:lnTo>
                <a:lnTo>
                  <a:pt x="2194560" y="0"/>
                </a:lnTo>
                <a:close/>
              </a:path>
            </a:pathLst>
          </a:custGeom>
          <a:solidFill>
            <a:srgbClr val="FFC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7141" y="242392"/>
            <a:ext cx="7649717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C20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9374" y="1208024"/>
            <a:ext cx="8592185" cy="4752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35517" y="6296424"/>
            <a:ext cx="216534" cy="20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F3F3F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125" dirty="0"/>
              <a:t>‹#›</a:t>
            </a:fld>
            <a:endParaRPr spc="-1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zavuch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43800" y="876300"/>
            <a:ext cx="1300480" cy="577850"/>
          </a:xfrm>
          <a:custGeom>
            <a:avLst/>
            <a:gdLst/>
            <a:ahLst/>
            <a:cxnLst/>
            <a:rect l="l" t="t" r="r" b="b"/>
            <a:pathLst>
              <a:path w="1300479" h="577850">
                <a:moveTo>
                  <a:pt x="421513" y="0"/>
                </a:moveTo>
                <a:lnTo>
                  <a:pt x="0" y="577596"/>
                </a:lnTo>
                <a:lnTo>
                  <a:pt x="1299972" y="577596"/>
                </a:lnTo>
                <a:lnTo>
                  <a:pt x="42151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6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8654415" cy="6858000"/>
            </a:xfrm>
            <a:custGeom>
              <a:avLst/>
              <a:gdLst/>
              <a:ahLst/>
              <a:cxnLst/>
              <a:rect l="l" t="t" r="r" b="b"/>
              <a:pathLst>
                <a:path w="8654415" h="6858000">
                  <a:moveTo>
                    <a:pt x="8654021" y="0"/>
                  </a:moveTo>
                  <a:lnTo>
                    <a:pt x="3525012" y="0"/>
                  </a:lnTo>
                  <a:lnTo>
                    <a:pt x="3517392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3525012" y="6858000"/>
                  </a:lnTo>
                  <a:lnTo>
                    <a:pt x="3525012" y="6838696"/>
                  </a:lnTo>
                  <a:lnTo>
                    <a:pt x="8654021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453895"/>
              <a:ext cx="8846820" cy="3950335"/>
            </a:xfrm>
            <a:custGeom>
              <a:avLst/>
              <a:gdLst/>
              <a:ahLst/>
              <a:cxnLst/>
              <a:rect l="l" t="t" r="r" b="b"/>
              <a:pathLst>
                <a:path w="8846820" h="3950335">
                  <a:moveTo>
                    <a:pt x="8846820" y="0"/>
                  </a:moveTo>
                  <a:lnTo>
                    <a:pt x="5888736" y="0"/>
                  </a:lnTo>
                  <a:lnTo>
                    <a:pt x="5885688" y="0"/>
                  </a:lnTo>
                  <a:lnTo>
                    <a:pt x="0" y="0"/>
                  </a:lnTo>
                  <a:lnTo>
                    <a:pt x="0" y="3950208"/>
                  </a:lnTo>
                  <a:lnTo>
                    <a:pt x="5885688" y="3950208"/>
                  </a:lnTo>
                  <a:lnTo>
                    <a:pt x="5888736" y="3950208"/>
                  </a:lnTo>
                  <a:lnTo>
                    <a:pt x="5888736" y="3946144"/>
                  </a:lnTo>
                  <a:lnTo>
                    <a:pt x="8846820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77411" y="6106667"/>
              <a:ext cx="394970" cy="175260"/>
            </a:xfrm>
            <a:custGeom>
              <a:avLst/>
              <a:gdLst/>
              <a:ahLst/>
              <a:cxnLst/>
              <a:rect l="l" t="t" r="r" b="b"/>
              <a:pathLst>
                <a:path w="394970" h="175260">
                  <a:moveTo>
                    <a:pt x="394715" y="0"/>
                  </a:moveTo>
                  <a:lnTo>
                    <a:pt x="0" y="0"/>
                  </a:lnTo>
                  <a:lnTo>
                    <a:pt x="266700" y="175259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D2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80460" y="5704332"/>
              <a:ext cx="5463540" cy="407034"/>
            </a:xfrm>
            <a:custGeom>
              <a:avLst/>
              <a:gdLst/>
              <a:ahLst/>
              <a:cxnLst/>
              <a:rect l="l" t="t" r="r" b="b"/>
              <a:pathLst>
                <a:path w="5463540" h="407035">
                  <a:moveTo>
                    <a:pt x="5463540" y="0"/>
                  </a:moveTo>
                  <a:lnTo>
                    <a:pt x="304800" y="0"/>
                  </a:lnTo>
                  <a:lnTo>
                    <a:pt x="297180" y="0"/>
                  </a:lnTo>
                  <a:lnTo>
                    <a:pt x="297180" y="10172"/>
                  </a:lnTo>
                  <a:lnTo>
                    <a:pt x="0" y="406908"/>
                  </a:lnTo>
                  <a:lnTo>
                    <a:pt x="297180" y="406908"/>
                  </a:lnTo>
                  <a:lnTo>
                    <a:pt x="304800" y="406908"/>
                  </a:lnTo>
                  <a:lnTo>
                    <a:pt x="5463540" y="406908"/>
                  </a:lnTo>
                  <a:lnTo>
                    <a:pt x="546354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2747" y="1774715"/>
            <a:ext cx="5496053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dirty="0">
                <a:solidFill>
                  <a:srgbClr val="F3F3F3"/>
                </a:solidFill>
              </a:rPr>
              <a:t>Требования новых ФГОС НОО и ООО</a:t>
            </a:r>
            <a:endParaRPr sz="4800" dirty="0"/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4084" y="1597152"/>
            <a:ext cx="3714750" cy="35181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0812" y="1350899"/>
          <a:ext cx="8501379" cy="5736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32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915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spc="-15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Критерий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Ст</a:t>
                      </a:r>
                      <a:r>
                        <a:rPr sz="14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рый</a:t>
                      </a:r>
                      <a:r>
                        <a:rPr sz="1400" b="1" spc="-9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400" b="1" spc="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ОС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Новый</a:t>
                      </a:r>
                      <a:r>
                        <a:rPr sz="1400" b="1" spc="-10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400" b="1" spc="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ОС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5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Ви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12827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Раб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ие</a:t>
                      </a:r>
                      <a:r>
                        <a:rPr sz="14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ммы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учебн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дмет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 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курс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в,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чи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сл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вн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еур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чной  </a:t>
                      </a:r>
                      <a:r>
                        <a:rPr sz="1400" spc="-1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187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Раб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ие</a:t>
                      </a:r>
                      <a:r>
                        <a:rPr sz="14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ммы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учебн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дмет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в, 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учебн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курс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в,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чи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сл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внеу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рочной 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деят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льности,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чебн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модул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5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Ст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уктур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бочих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534670" algn="just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Различа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етс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4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дл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бочих</a:t>
                      </a:r>
                      <a:r>
                        <a:rPr sz="14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 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учебн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дмет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в,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курс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курс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  вн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еур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чно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деят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льности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092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Один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аков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4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дл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всех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бочих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мм,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 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4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сл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вн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еур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чной  </a:t>
                      </a:r>
                      <a:r>
                        <a:rPr sz="1400" spc="-1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5744">
                <a:tc>
                  <a:txBody>
                    <a:bodyPr/>
                    <a:lstStyle/>
                    <a:p>
                      <a:pPr marL="104775" marR="1333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матическое</a:t>
                      </a:r>
                      <a:r>
                        <a:rPr sz="1400" spc="-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планир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ние 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бочих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чебн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 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дмет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в,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курс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133350" algn="just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учет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боч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ммы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осп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тания 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указ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количеств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час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в,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отводимых 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освое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ние</a:t>
                      </a:r>
                      <a:r>
                        <a:rPr sz="14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аждо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мы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06045" marR="30226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указа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количеств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ак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демических  </a:t>
                      </a:r>
                      <a:r>
                        <a:rPr sz="1400" spc="-13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часов, </a:t>
                      </a:r>
                      <a:r>
                        <a:rPr sz="1400" spc="-1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отводимых</a:t>
                      </a:r>
                      <a:r>
                        <a:rPr sz="1400" spc="-1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на</a:t>
                      </a:r>
                      <a:r>
                        <a:rPr sz="1400" spc="-1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освоение </a:t>
                      </a:r>
                      <a:r>
                        <a:rPr sz="1400" spc="-1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каждой </a:t>
                      </a:r>
                      <a:r>
                        <a:rPr sz="1400" spc="-1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темы,</a:t>
                      </a:r>
                      <a:r>
                        <a:rPr sz="1400" spc="-1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возможности</a:t>
                      </a:r>
                      <a:r>
                        <a:rPr sz="1400" spc="-1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использования</a:t>
                      </a:r>
                      <a:r>
                        <a:rPr sz="1400" spc="-1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400" spc="-1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это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ме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Э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ОР</a:t>
                      </a:r>
                      <a:r>
                        <a:rPr sz="14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ЦОР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5870">
                <a:tc>
                  <a:txBody>
                    <a:bodyPr/>
                    <a:lstStyle/>
                    <a:p>
                      <a:pPr marL="104775" marR="1333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матическое</a:t>
                      </a:r>
                      <a:r>
                        <a:rPr sz="1400" spc="-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планир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ние 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бочих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урс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вн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еур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чно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деят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льности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учет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боч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ммы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осп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тания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511">
                <a:tc>
                  <a:txBody>
                    <a:bodyPr/>
                    <a:lstStyle/>
                    <a:p>
                      <a:pPr marL="104775" marR="3721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Учет</a:t>
                      </a:r>
                      <a:r>
                        <a:rPr sz="14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боч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ммы  </a:t>
                      </a:r>
                      <a:r>
                        <a:rPr sz="1400" spc="-1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воспитания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7512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ольк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раздел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«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матическое  </a:t>
                      </a:r>
                      <a:r>
                        <a:rPr sz="1400" spc="-1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планирование»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вс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раздел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боч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ммы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5782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Особ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нн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ст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ммы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курса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вн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еур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чно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деят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льности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3067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сод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нии</a:t>
                      </a:r>
                      <a:r>
                        <a:rPr sz="14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ммы</a:t>
                      </a:r>
                      <a:r>
                        <a:rPr sz="14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дол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ны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ть  указ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ны</a:t>
                      </a:r>
                      <a:r>
                        <a:rPr sz="14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фо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мы</a:t>
                      </a:r>
                      <a:r>
                        <a:rPr sz="14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организаци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ви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ды  </a:t>
                      </a:r>
                      <a:r>
                        <a:rPr sz="1400" spc="-1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60071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рогр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мме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должны</a:t>
                      </a:r>
                      <a:r>
                        <a:rPr sz="14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быть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указ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ны  фо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мы</a:t>
                      </a:r>
                      <a:r>
                        <a:rPr sz="14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едени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занят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ий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25" dirty="0"/>
              <a:t>10</a:t>
            </a:fld>
            <a:endParaRPr spc="-125" dirty="0"/>
          </a:p>
        </p:txBody>
      </p:sp>
      <p:sp>
        <p:nvSpPr>
          <p:cNvPr id="3" name="object 3"/>
          <p:cNvSpPr txBox="1"/>
          <p:nvPr/>
        </p:nvSpPr>
        <p:spPr>
          <a:xfrm>
            <a:off x="2793873" y="285750"/>
            <a:ext cx="6268085" cy="9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606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C2043"/>
                </a:solidFill>
                <a:latin typeface="Roboto Cn"/>
                <a:cs typeface="Roboto Cn"/>
              </a:rPr>
              <a:t>Изменения</a:t>
            </a:r>
            <a:r>
              <a:rPr sz="2000" b="1" spc="5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10" dirty="0">
                <a:solidFill>
                  <a:srgbClr val="1C2043"/>
                </a:solidFill>
                <a:latin typeface="Roboto Cn"/>
                <a:cs typeface="Roboto Cn"/>
              </a:rPr>
              <a:t>в</a:t>
            </a:r>
            <a:r>
              <a:rPr sz="2000" b="1" spc="15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10" dirty="0">
                <a:solidFill>
                  <a:srgbClr val="1C2043"/>
                </a:solidFill>
                <a:latin typeface="Roboto Cn"/>
                <a:cs typeface="Roboto Cn"/>
              </a:rPr>
              <a:t>обновленных</a:t>
            </a:r>
            <a:r>
              <a:rPr sz="2000" b="1" spc="20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50" dirty="0">
                <a:solidFill>
                  <a:srgbClr val="1C2043"/>
                </a:solidFill>
                <a:latin typeface="Roboto Cn"/>
                <a:cs typeface="Roboto Cn"/>
              </a:rPr>
              <a:t>ФГОС</a:t>
            </a:r>
            <a:r>
              <a:rPr sz="2000" b="1" spc="-10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5" dirty="0">
                <a:solidFill>
                  <a:srgbClr val="1C2043"/>
                </a:solidFill>
                <a:latin typeface="Roboto Cn"/>
                <a:cs typeface="Roboto Cn"/>
              </a:rPr>
              <a:t>НОО</a:t>
            </a:r>
            <a:r>
              <a:rPr sz="2000" b="1" spc="25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15" dirty="0">
                <a:solidFill>
                  <a:srgbClr val="1C2043"/>
                </a:solidFill>
                <a:latin typeface="Roboto Cn"/>
                <a:cs typeface="Roboto Cn"/>
              </a:rPr>
              <a:t>и </a:t>
            </a:r>
            <a:r>
              <a:rPr sz="2000" b="1" spc="5" dirty="0" smtClean="0">
                <a:solidFill>
                  <a:srgbClr val="1C2043"/>
                </a:solidFill>
                <a:latin typeface="Roboto Cn"/>
                <a:cs typeface="Roboto Cn"/>
              </a:rPr>
              <a:t>ООО</a:t>
            </a:r>
            <a:endParaRPr sz="1900" dirty="0">
              <a:latin typeface="Roboto Cn"/>
              <a:cs typeface="Roboto Cn"/>
            </a:endParaRPr>
          </a:p>
          <a:p>
            <a:pPr marL="12700">
              <a:lnSpc>
                <a:spcPct val="100000"/>
              </a:lnSpc>
            </a:pPr>
            <a:r>
              <a:rPr sz="2000" b="1" spc="-220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2000" b="1" spc="-215" dirty="0">
                <a:solidFill>
                  <a:srgbClr val="1C2043"/>
                </a:solidFill>
                <a:latin typeface="Arial"/>
                <a:cs typeface="Arial"/>
              </a:rPr>
              <a:t>реб</a:t>
            </a:r>
            <a:r>
              <a:rPr sz="2000" b="1" spc="-220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2000" b="1" spc="-215" dirty="0">
                <a:solidFill>
                  <a:srgbClr val="1C2043"/>
                </a:solidFill>
                <a:latin typeface="Arial"/>
                <a:cs typeface="Arial"/>
              </a:rPr>
              <a:t>вания</a:t>
            </a:r>
            <a:r>
              <a:rPr sz="2000" b="1" spc="-15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1C2043"/>
                </a:solidFill>
                <a:latin typeface="Arial"/>
                <a:cs typeface="Arial"/>
              </a:rPr>
              <a:t>к</a:t>
            </a:r>
            <a:r>
              <a:rPr sz="2000" b="1" spc="-11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1C2043"/>
                </a:solidFill>
                <a:latin typeface="Arial"/>
                <a:cs typeface="Arial"/>
              </a:rPr>
              <a:t>раб</a:t>
            </a:r>
            <a:r>
              <a:rPr sz="2000" b="1" spc="-220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2000" b="1" spc="-204" dirty="0">
                <a:solidFill>
                  <a:srgbClr val="1C2043"/>
                </a:solidFill>
                <a:latin typeface="Arial"/>
                <a:cs typeface="Arial"/>
              </a:rPr>
              <a:t>ч</a:t>
            </a:r>
            <a:r>
              <a:rPr sz="2000" b="1" spc="-245" dirty="0">
                <a:solidFill>
                  <a:srgbClr val="1C2043"/>
                </a:solidFill>
                <a:latin typeface="Arial"/>
                <a:cs typeface="Arial"/>
              </a:rPr>
              <a:t>им</a:t>
            </a:r>
            <a:r>
              <a:rPr sz="2000" b="1" spc="-13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2000" b="1" spc="-225" dirty="0">
                <a:solidFill>
                  <a:srgbClr val="1C2043"/>
                </a:solidFill>
                <a:latin typeface="Arial"/>
                <a:cs typeface="Arial"/>
              </a:rPr>
              <a:t>п</a:t>
            </a:r>
            <a:r>
              <a:rPr sz="2000" b="1" spc="-215" dirty="0">
                <a:solidFill>
                  <a:srgbClr val="1C2043"/>
                </a:solidFill>
                <a:latin typeface="Arial"/>
                <a:cs typeface="Arial"/>
              </a:rPr>
              <a:t>р</a:t>
            </a:r>
            <a:r>
              <a:rPr sz="2000" b="1" spc="-195" dirty="0">
                <a:solidFill>
                  <a:srgbClr val="1C2043"/>
                </a:solidFill>
                <a:latin typeface="Arial"/>
                <a:cs typeface="Arial"/>
              </a:rPr>
              <a:t>огр</a:t>
            </a:r>
            <a:r>
              <a:rPr sz="2000" b="1" spc="-204" dirty="0">
                <a:solidFill>
                  <a:srgbClr val="1C2043"/>
                </a:solidFill>
                <a:latin typeface="Arial"/>
                <a:cs typeface="Arial"/>
              </a:rPr>
              <a:t>а</a:t>
            </a:r>
            <a:r>
              <a:rPr sz="2000" b="1" spc="-275" dirty="0">
                <a:solidFill>
                  <a:srgbClr val="1C2043"/>
                </a:solidFill>
                <a:latin typeface="Arial"/>
                <a:cs typeface="Arial"/>
              </a:rPr>
              <a:t>м</a:t>
            </a:r>
            <a:r>
              <a:rPr sz="2000" b="1" spc="-265" dirty="0">
                <a:solidFill>
                  <a:srgbClr val="1C2043"/>
                </a:solidFill>
                <a:latin typeface="Arial"/>
                <a:cs typeface="Arial"/>
              </a:rPr>
              <a:t>м</a:t>
            </a:r>
            <a:r>
              <a:rPr sz="2000" b="1" spc="-210" dirty="0">
                <a:solidFill>
                  <a:srgbClr val="1C2043"/>
                </a:solidFill>
                <a:latin typeface="Arial"/>
                <a:cs typeface="Arial"/>
              </a:rPr>
              <a:t>а</a:t>
            </a:r>
            <a:r>
              <a:rPr sz="2000" b="1" spc="-265" dirty="0">
                <a:solidFill>
                  <a:srgbClr val="1C2043"/>
                </a:solidFill>
                <a:latin typeface="Arial"/>
                <a:cs typeface="Arial"/>
              </a:rPr>
              <a:t>м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994" y="273812"/>
            <a:ext cx="4784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Roboto Cn"/>
                <a:cs typeface="Roboto Cn"/>
              </a:rPr>
              <a:t>Изменения</a:t>
            </a:r>
            <a:r>
              <a:rPr sz="2000" spc="5" dirty="0">
                <a:latin typeface="Roboto Cn"/>
                <a:cs typeface="Roboto Cn"/>
              </a:rPr>
              <a:t> </a:t>
            </a:r>
            <a:r>
              <a:rPr sz="2000" spc="10" dirty="0">
                <a:latin typeface="Roboto Cn"/>
                <a:cs typeface="Roboto Cn"/>
              </a:rPr>
              <a:t>в</a:t>
            </a:r>
            <a:r>
              <a:rPr sz="2000" spc="15" dirty="0">
                <a:latin typeface="Roboto Cn"/>
                <a:cs typeface="Roboto Cn"/>
              </a:rPr>
              <a:t> </a:t>
            </a:r>
            <a:r>
              <a:rPr sz="2000" spc="10" dirty="0">
                <a:latin typeface="Roboto Cn"/>
                <a:cs typeface="Roboto Cn"/>
              </a:rPr>
              <a:t>обновленных</a:t>
            </a:r>
            <a:r>
              <a:rPr sz="2000" spc="20" dirty="0">
                <a:latin typeface="Roboto Cn"/>
                <a:cs typeface="Roboto Cn"/>
              </a:rPr>
              <a:t> </a:t>
            </a:r>
            <a:r>
              <a:rPr sz="2000" spc="50" dirty="0">
                <a:latin typeface="Roboto Cn"/>
                <a:cs typeface="Roboto Cn"/>
              </a:rPr>
              <a:t>ФГОС</a:t>
            </a:r>
            <a:r>
              <a:rPr sz="2000" spc="-10" dirty="0">
                <a:latin typeface="Roboto Cn"/>
                <a:cs typeface="Roboto Cn"/>
              </a:rPr>
              <a:t> </a:t>
            </a:r>
            <a:r>
              <a:rPr sz="2000" spc="5" dirty="0">
                <a:latin typeface="Roboto Cn"/>
                <a:cs typeface="Roboto Cn"/>
              </a:rPr>
              <a:t>НОО</a:t>
            </a:r>
            <a:r>
              <a:rPr sz="2000" spc="25" dirty="0">
                <a:latin typeface="Roboto Cn"/>
                <a:cs typeface="Roboto Cn"/>
              </a:rPr>
              <a:t> </a:t>
            </a:r>
            <a:r>
              <a:rPr sz="2000" spc="15" dirty="0">
                <a:latin typeface="Roboto Cn"/>
                <a:cs typeface="Roboto Cn"/>
              </a:rPr>
              <a:t>и </a:t>
            </a:r>
            <a:r>
              <a:rPr sz="2000" spc="5" dirty="0">
                <a:latin typeface="Roboto Cn"/>
                <a:cs typeface="Roboto Cn"/>
              </a:rPr>
              <a:t>ООО</a:t>
            </a:r>
            <a:endParaRPr sz="2000">
              <a:latin typeface="Roboto Cn"/>
              <a:cs typeface="Roboto C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25" dirty="0"/>
              <a:t>11</a:t>
            </a:fld>
            <a:endParaRPr spc="-125" dirty="0"/>
          </a:p>
        </p:txBody>
      </p:sp>
      <p:sp>
        <p:nvSpPr>
          <p:cNvPr id="3" name="object 3"/>
          <p:cNvSpPr txBox="1"/>
          <p:nvPr/>
        </p:nvSpPr>
        <p:spPr>
          <a:xfrm>
            <a:off x="1793494" y="1101674"/>
            <a:ext cx="53828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Требования</a:t>
            </a:r>
            <a:r>
              <a:rPr sz="1800" b="1" spc="-6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1C2043"/>
                </a:solidFill>
                <a:latin typeface="Arial"/>
                <a:cs typeface="Arial"/>
              </a:rPr>
              <a:t>к</a:t>
            </a:r>
            <a:r>
              <a:rPr sz="1800" b="1" spc="-8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структуре</a:t>
            </a:r>
            <a:r>
              <a:rPr sz="1800" b="1" spc="-6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рабочей</a:t>
            </a:r>
            <a:r>
              <a:rPr sz="1800" b="1" spc="-6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программы</a:t>
            </a:r>
            <a:r>
              <a:rPr sz="1800" b="1" spc="-9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воспитания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0812" y="1636648"/>
          <a:ext cx="8429625" cy="4521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57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6831">
                <a:tc rowSpan="2"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-19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Номер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b="1" spc="-17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раздела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-17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Название</a:t>
                      </a:r>
                      <a:r>
                        <a:rPr sz="1600" b="1" spc="-8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7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раздела</a:t>
                      </a:r>
                      <a:r>
                        <a:rPr sz="1600" b="1" spc="-8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7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рабочей</a:t>
                      </a:r>
                      <a:r>
                        <a:rPr sz="1600" b="1" spc="-9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8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программы</a:t>
                      </a:r>
                      <a:r>
                        <a:rPr sz="1600" b="1" spc="-8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7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воспитания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7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Ста</a:t>
                      </a:r>
                      <a:r>
                        <a:rPr sz="1600" b="1" spc="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6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ый</a:t>
                      </a:r>
                      <a:r>
                        <a:rPr sz="1600" b="1" spc="-8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ФГОС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600" b="1" spc="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6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вый</a:t>
                      </a:r>
                      <a:r>
                        <a:rPr sz="1600" b="1" spc="-7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6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6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ОС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5728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42481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Опи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обенно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ей</a:t>
                      </a:r>
                      <a:r>
                        <a:rPr sz="16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пит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ел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ьно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го  </a:t>
                      </a:r>
                      <a:r>
                        <a:rPr sz="1600" spc="-1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процесса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995044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Ана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6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пит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ел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ьно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го</a:t>
                      </a:r>
                      <a:r>
                        <a:rPr sz="1600" spc="-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са</a:t>
                      </a:r>
                      <a:r>
                        <a:rPr sz="16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  </a:t>
                      </a:r>
                      <a:r>
                        <a:rPr sz="1600" spc="-1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организации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ль</a:t>
                      </a:r>
                      <a:r>
                        <a:rPr sz="16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чи</a:t>
                      </a:r>
                      <a:r>
                        <a:rPr sz="16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пит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ания</a:t>
                      </a:r>
                      <a:r>
                        <a:rPr sz="16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обу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ющи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6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изм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енений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6138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6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spc="-1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Виды,</a:t>
                      </a:r>
                      <a:r>
                        <a:rPr sz="1600" spc="-1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формы</a:t>
                      </a:r>
                      <a:r>
                        <a:rPr sz="1600" spc="-19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1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содержание </a:t>
                      </a:r>
                      <a:r>
                        <a:rPr sz="1600" spc="-1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совместной </a:t>
                      </a:r>
                      <a:r>
                        <a:rPr sz="1600" spc="-1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яте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ьно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иче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ки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6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отник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ов, 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обу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ющи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ся</a:t>
                      </a:r>
                      <a:r>
                        <a:rPr sz="16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оциа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ьны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6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па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тне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ов  о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анизации,</a:t>
                      </a:r>
                      <a:r>
                        <a:rPr sz="16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ущ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тв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яющ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образовательную</a:t>
                      </a:r>
                      <a:r>
                        <a:rPr sz="1600" spc="-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деятельность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Ви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ы,</a:t>
                      </a:r>
                      <a:r>
                        <a:rPr sz="16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рм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600" spc="-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ание</a:t>
                      </a:r>
                      <a:r>
                        <a:rPr sz="1600" spc="-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пит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ел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ьной 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яте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ьно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ом</a:t>
                      </a:r>
                      <a:r>
                        <a:rPr sz="1600" spc="-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сп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ифик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аниза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ии,  инте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су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ъе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пит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ания,</a:t>
                      </a:r>
                      <a:r>
                        <a:rPr sz="16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емат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ки  у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ных</a:t>
                      </a:r>
                      <a:r>
                        <a:rPr sz="16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мо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ул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ей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02778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Основные</a:t>
                      </a:r>
                      <a:r>
                        <a:rPr sz="16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направления</a:t>
                      </a:r>
                      <a:r>
                        <a:rPr sz="16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самоанализа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8100" marR="60388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пит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ел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ьно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6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ты</a:t>
                      </a:r>
                      <a:r>
                        <a:rPr sz="1600" spc="-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анизации, 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ущ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тв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яющ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600" spc="-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обр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ова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ьн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ую  </a:t>
                      </a:r>
                      <a:r>
                        <a:rPr sz="1600" spc="-1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деятельность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1498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Си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тем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ощр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ния</a:t>
                      </a:r>
                      <a:r>
                        <a:rPr sz="1600" spc="-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иа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ьно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6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пе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ности</a:t>
                      </a:r>
                      <a:r>
                        <a:rPr sz="16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 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явл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ний</a:t>
                      </a:r>
                      <a:r>
                        <a:rPr sz="16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тивно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6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жизненно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6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ии  </a:t>
                      </a:r>
                      <a:r>
                        <a:rPr sz="16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71777"/>
              </p:ext>
            </p:extLst>
          </p:nvPr>
        </p:nvGraphicFramePr>
        <p:xfrm>
          <a:off x="279374" y="1279525"/>
          <a:ext cx="8712225" cy="5319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8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35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526">
                <a:tc>
                  <a:txBody>
                    <a:bodyPr/>
                    <a:lstStyle/>
                    <a:p>
                      <a:pPr marL="7899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0" baseline="0" dirty="0"/>
                        <a:t>Предметные области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0" baseline="0" dirty="0"/>
                        <a:t>Учебные предметы (учебные модули)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887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0" baseline="0" dirty="0"/>
                        <a:t>Русский язык и литературное чтение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07950" marR="37122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0" baseline="0" dirty="0"/>
                        <a:t>Русский язык  Литературное чтение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6247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0" baseline="0" dirty="0"/>
                        <a:t>Родной язык и литературное чтение на</a:t>
                      </a:r>
                      <a:endParaRPr sz="1400" spc="0" baseline="0"/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400" spc="0" baseline="0" dirty="0"/>
                        <a:t>родном языке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0" baseline="0" dirty="0"/>
                        <a:t>Родной язык и (или) государственный язык республики Российской</a:t>
                      </a: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400" spc="0" baseline="0" dirty="0"/>
                        <a:t>Федерации</a:t>
                      </a: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0" baseline="0" dirty="0"/>
                        <a:t>Литературное чтение на родном языке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52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0" baseline="0" dirty="0"/>
                        <a:t>Иностранный язык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0" baseline="0" dirty="0"/>
                        <a:t>Иностранный язык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653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0" baseline="0" dirty="0"/>
                        <a:t>Математика и информатика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0" baseline="0" dirty="0"/>
                        <a:t>Математика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2887">
                <a:tc>
                  <a:txBody>
                    <a:bodyPr/>
                    <a:lstStyle/>
                    <a:p>
                      <a:pPr marL="107950" marR="62420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spc="0" baseline="0" dirty="0"/>
                        <a:t>Обществознание и естествознание  (Окружающий мир)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spc="0" baseline="0" dirty="0"/>
                        <a:t>Окружающий мир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4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9686">
                <a:tc>
                  <a:txBody>
                    <a:bodyPr/>
                    <a:lstStyle/>
                    <a:p>
                      <a:pPr marL="107950" marR="25971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spc="0" baseline="0" dirty="0"/>
                        <a:t>Основы религиозных культур и светской  этики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spc="0" baseline="0" dirty="0"/>
                        <a:t>Основы религиозных культур и светской этики:</a:t>
                      </a:r>
                    </a:p>
                    <a:p>
                      <a:pPr marL="281940" indent="-174625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71428"/>
                        <a:buFont typeface="Symbol"/>
                        <a:buChar char=""/>
                        <a:tabLst>
                          <a:tab pos="282575" algn="l"/>
                        </a:tabLst>
                      </a:pPr>
                      <a:r>
                        <a:rPr sz="1400" spc="0" baseline="0" dirty="0"/>
                        <a:t>учебный модуль «Основы православной культуры»;</a:t>
                      </a:r>
                    </a:p>
                    <a:p>
                      <a:pPr marL="281940" indent="-174625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71428"/>
                        <a:buFont typeface="Symbol"/>
                        <a:buChar char=""/>
                        <a:tabLst>
                          <a:tab pos="282575" algn="l"/>
                        </a:tabLst>
                      </a:pPr>
                      <a:r>
                        <a:rPr sz="1400" spc="0" baseline="0" dirty="0"/>
                        <a:t>учебный модуль «Основы иудейской культуры»;</a:t>
                      </a:r>
                    </a:p>
                    <a:p>
                      <a:pPr marL="281940" indent="-174625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71428"/>
                        <a:buFont typeface="Symbol"/>
                        <a:buChar char=""/>
                        <a:tabLst>
                          <a:tab pos="282575" algn="l"/>
                        </a:tabLst>
                      </a:pPr>
                      <a:r>
                        <a:rPr sz="1400" spc="0" baseline="0" dirty="0"/>
                        <a:t>учебный модуль «Основы буддистской культуры»;</a:t>
                      </a:r>
                    </a:p>
                    <a:p>
                      <a:pPr marL="281940" indent="-174625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71428"/>
                        <a:buFont typeface="Symbol"/>
                        <a:buChar char=""/>
                        <a:tabLst>
                          <a:tab pos="282575" algn="l"/>
                        </a:tabLst>
                      </a:pPr>
                      <a:r>
                        <a:rPr sz="1400" spc="0" baseline="0" dirty="0"/>
                        <a:t>учебный модуль «Основы исламской культуры»;</a:t>
                      </a:r>
                    </a:p>
                    <a:p>
                      <a:pPr marL="281940" indent="-174625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71428"/>
                        <a:buFont typeface="Symbol"/>
                        <a:buChar char=""/>
                        <a:tabLst>
                          <a:tab pos="282575" algn="l"/>
                        </a:tabLst>
                      </a:pPr>
                      <a:r>
                        <a:rPr sz="1400" spc="0" baseline="0" dirty="0"/>
                        <a:t>учебный модуль «Основы религиозных культур народов России»;</a:t>
                      </a:r>
                    </a:p>
                    <a:p>
                      <a:pPr marL="281940" indent="-174625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71428"/>
                        <a:buFont typeface="Symbol"/>
                        <a:buChar char=""/>
                        <a:tabLst>
                          <a:tab pos="282575" algn="l"/>
                        </a:tabLst>
                      </a:pPr>
                      <a:r>
                        <a:rPr sz="1400" spc="0" baseline="0" dirty="0"/>
                        <a:t>учебный модуль «Основы светской этики»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4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287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spc="0" baseline="0" dirty="0"/>
                        <a:t>Искусство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spc="0" baseline="0" dirty="0"/>
                        <a:t>Изобразительное искусство</a:t>
                      </a: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0" baseline="0" dirty="0"/>
                        <a:t>Музыка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55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0" baseline="0" dirty="0"/>
                        <a:t>Технология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0" baseline="0" dirty="0"/>
                        <a:t>Технология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9539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0" baseline="0" dirty="0"/>
                        <a:t>Физическая культура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0" baseline="0" dirty="0"/>
                        <a:t>Физическая культура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209800" y="7868"/>
            <a:ext cx="6781799" cy="1287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C2043"/>
                </a:solidFill>
                <a:latin typeface="Arial"/>
                <a:cs typeface="Arial"/>
              </a:rPr>
              <a:t>Обновленные ФГОС регламентируют </a:t>
            </a:r>
            <a:r>
              <a:rPr sz="1800" b="1" dirty="0" err="1">
                <a:solidFill>
                  <a:srgbClr val="1C2043"/>
                </a:solidFill>
                <a:latin typeface="Arial"/>
                <a:cs typeface="Arial"/>
              </a:rPr>
              <a:t>перечень</a:t>
            </a:r>
            <a:r>
              <a:rPr sz="1800" b="1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dirty="0" err="1" smtClean="0">
                <a:solidFill>
                  <a:srgbClr val="1C2043"/>
                </a:solidFill>
                <a:latin typeface="Arial"/>
                <a:cs typeface="Arial"/>
              </a:rPr>
              <a:t>обязательных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sz="1800" b="1" dirty="0" err="1" smtClean="0">
                <a:solidFill>
                  <a:srgbClr val="1C2043"/>
                </a:solidFill>
                <a:latin typeface="Arial"/>
                <a:cs typeface="Arial"/>
              </a:rPr>
              <a:t>предметных</a:t>
            </a:r>
            <a:r>
              <a:rPr sz="1800" b="1" dirty="0" smtClean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"/>
                <a:cs typeface="Arial"/>
              </a:rPr>
              <a:t>областей, учебных предметов и учебных модулей</a:t>
            </a:r>
            <a:endParaRPr sz="1800" dirty="0">
              <a:latin typeface="Arial"/>
              <a:cs typeface="Arial"/>
            </a:endParaRPr>
          </a:p>
          <a:p>
            <a:pPr marL="949325">
              <a:lnSpc>
                <a:spcPct val="100000"/>
              </a:lnSpc>
              <a:spcBef>
                <a:spcPts val="1280"/>
              </a:spcBef>
            </a:pPr>
            <a:r>
              <a:rPr sz="1800" b="1" dirty="0">
                <a:solidFill>
                  <a:srgbClr val="1C2043"/>
                </a:solidFill>
                <a:latin typeface="Arial"/>
                <a:cs typeface="Arial"/>
              </a:rPr>
              <a:t>Учебный план НОО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8988" y="85343"/>
            <a:ext cx="393700" cy="175260"/>
          </a:xfrm>
          <a:custGeom>
            <a:avLst/>
            <a:gdLst/>
            <a:ahLst/>
            <a:cxnLst/>
            <a:rect l="l" t="t" r="r" b="b"/>
            <a:pathLst>
              <a:path w="393700" h="175260">
                <a:moveTo>
                  <a:pt x="127507" y="0"/>
                </a:moveTo>
                <a:lnTo>
                  <a:pt x="0" y="175259"/>
                </a:lnTo>
                <a:lnTo>
                  <a:pt x="393192" y="175259"/>
                </a:lnTo>
                <a:lnTo>
                  <a:pt x="127507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2199640" cy="894715"/>
            <a:chOff x="0" y="0"/>
            <a:chExt cx="2199640" cy="894715"/>
          </a:xfrm>
        </p:grpSpPr>
        <p:sp>
          <p:nvSpPr>
            <p:cNvPr id="5" name="object 5"/>
            <p:cNvSpPr/>
            <p:nvPr/>
          </p:nvSpPr>
          <p:spPr>
            <a:xfrm>
              <a:off x="3048" y="0"/>
              <a:ext cx="2040889" cy="894715"/>
            </a:xfrm>
            <a:custGeom>
              <a:avLst/>
              <a:gdLst/>
              <a:ahLst/>
              <a:cxnLst/>
              <a:rect l="l" t="t" r="r" b="b"/>
              <a:pathLst>
                <a:path w="2040889" h="894715">
                  <a:moveTo>
                    <a:pt x="2040636" y="0"/>
                  </a:moveTo>
                  <a:lnTo>
                    <a:pt x="1371600" y="0"/>
                  </a:lnTo>
                  <a:lnTo>
                    <a:pt x="1368552" y="0"/>
                  </a:lnTo>
                  <a:lnTo>
                    <a:pt x="0" y="0"/>
                  </a:lnTo>
                  <a:lnTo>
                    <a:pt x="0" y="894588"/>
                  </a:lnTo>
                  <a:lnTo>
                    <a:pt x="1368552" y="894588"/>
                  </a:lnTo>
                  <a:lnTo>
                    <a:pt x="1371600" y="894588"/>
                  </a:lnTo>
                  <a:lnTo>
                    <a:pt x="1371600" y="890536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6031"/>
              <a:ext cx="2199640" cy="407034"/>
            </a:xfrm>
            <a:custGeom>
              <a:avLst/>
              <a:gdLst/>
              <a:ahLst/>
              <a:cxnLst/>
              <a:rect l="l" t="t" r="r" b="b"/>
              <a:pathLst>
                <a:path w="2199640" h="407034">
                  <a:moveTo>
                    <a:pt x="2199132" y="0"/>
                  </a:moveTo>
                  <a:lnTo>
                    <a:pt x="1901952" y="0"/>
                  </a:lnTo>
                  <a:lnTo>
                    <a:pt x="1895856" y="0"/>
                  </a:lnTo>
                  <a:lnTo>
                    <a:pt x="0" y="0"/>
                  </a:lnTo>
                  <a:lnTo>
                    <a:pt x="0" y="406908"/>
                  </a:lnTo>
                  <a:lnTo>
                    <a:pt x="1895856" y="406908"/>
                  </a:lnTo>
                  <a:lnTo>
                    <a:pt x="1901952" y="406908"/>
                  </a:lnTo>
                  <a:lnTo>
                    <a:pt x="1901952" y="398729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5447" y="5963411"/>
            <a:ext cx="1369060" cy="894715"/>
          </a:xfrm>
          <a:custGeom>
            <a:avLst/>
            <a:gdLst/>
            <a:ahLst/>
            <a:cxnLst/>
            <a:rect l="l" t="t" r="r" b="b"/>
            <a:pathLst>
              <a:path w="1369059" h="894715">
                <a:moveTo>
                  <a:pt x="1368551" y="0"/>
                </a:moveTo>
                <a:lnTo>
                  <a:pt x="0" y="0"/>
                </a:lnTo>
                <a:lnTo>
                  <a:pt x="0" y="894586"/>
                </a:lnTo>
                <a:lnTo>
                  <a:pt x="1368551" y="894586"/>
                </a:lnTo>
                <a:lnTo>
                  <a:pt x="1368551" y="0"/>
                </a:lnTo>
                <a:close/>
              </a:path>
            </a:pathLst>
          </a:custGeom>
          <a:solidFill>
            <a:srgbClr val="5DC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106411" y="5963411"/>
            <a:ext cx="2037714" cy="894715"/>
            <a:chOff x="7106411" y="5963411"/>
            <a:chExt cx="2037714" cy="894715"/>
          </a:xfrm>
        </p:grpSpPr>
        <p:sp>
          <p:nvSpPr>
            <p:cNvPr id="10" name="object 10"/>
            <p:cNvSpPr/>
            <p:nvPr/>
          </p:nvSpPr>
          <p:spPr>
            <a:xfrm>
              <a:off x="7106411" y="5963411"/>
              <a:ext cx="670560" cy="894715"/>
            </a:xfrm>
            <a:custGeom>
              <a:avLst/>
              <a:gdLst/>
              <a:ahLst/>
              <a:cxnLst/>
              <a:rect l="l" t="t" r="r" b="b"/>
              <a:pathLst>
                <a:path w="670559" h="894715">
                  <a:moveTo>
                    <a:pt x="670560" y="0"/>
                  </a:moveTo>
                  <a:lnTo>
                    <a:pt x="0" y="894587"/>
                  </a:lnTo>
                  <a:lnTo>
                    <a:pt x="670560" y="894587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48143" y="6195059"/>
              <a:ext cx="1896110" cy="407034"/>
            </a:xfrm>
            <a:custGeom>
              <a:avLst/>
              <a:gdLst/>
              <a:ahLst/>
              <a:cxnLst/>
              <a:rect l="l" t="t" r="r" b="b"/>
              <a:pathLst>
                <a:path w="1896109" h="407034">
                  <a:moveTo>
                    <a:pt x="0" y="406907"/>
                  </a:moveTo>
                  <a:lnTo>
                    <a:pt x="1895855" y="406907"/>
                  </a:lnTo>
                  <a:lnTo>
                    <a:pt x="1895855" y="0"/>
                  </a:lnTo>
                  <a:lnTo>
                    <a:pt x="0" y="0"/>
                  </a:lnTo>
                  <a:lnTo>
                    <a:pt x="0" y="406907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949440" y="6195059"/>
            <a:ext cx="304800" cy="407034"/>
          </a:xfrm>
          <a:custGeom>
            <a:avLst/>
            <a:gdLst/>
            <a:ahLst/>
            <a:cxnLst/>
            <a:rect l="l" t="t" r="r" b="b"/>
            <a:pathLst>
              <a:path w="304800" h="407034">
                <a:moveTo>
                  <a:pt x="304800" y="0"/>
                </a:moveTo>
                <a:lnTo>
                  <a:pt x="0" y="406907"/>
                </a:lnTo>
                <a:lnTo>
                  <a:pt x="304800" y="406907"/>
                </a:lnTo>
                <a:lnTo>
                  <a:pt x="304800" y="0"/>
                </a:lnTo>
                <a:close/>
              </a:path>
            </a:pathLst>
          </a:custGeom>
          <a:solidFill>
            <a:srgbClr val="FFC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862929"/>
              </p:ext>
            </p:extLst>
          </p:nvPr>
        </p:nvGraphicFramePr>
        <p:xfrm>
          <a:off x="76200" y="972113"/>
          <a:ext cx="9031034" cy="63572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8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42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4861"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Предметные области</a:t>
                      </a: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Учебные предметы (учебные курсы или учебные модули)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66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и литература</a:t>
                      </a: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64135" marR="488442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 Литература</a:t>
                      </a: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78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Родной язык и родная литература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Родной язык и (или) государственный язык республики Российской Федерации</a:t>
                      </a: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Родная литература</a:t>
                      </a:r>
                    </a:p>
                  </a:txBody>
                  <a:tcPr marL="0" marR="0" marT="1778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66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Иностранные языки</a:t>
                      </a: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</a:t>
                      </a: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Второй иностранный язык</a:t>
                      </a:r>
                    </a:p>
                  </a:txBody>
                  <a:tcPr marL="0" marR="0" marT="1778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398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и информатика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Математика:</a:t>
                      </a:r>
                    </a:p>
                    <a:p>
                      <a:pPr marL="64135" marR="839469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1428"/>
                        <a:buFont typeface="Symbol"/>
                        <a:buChar char=""/>
                        <a:tabLst>
                          <a:tab pos="238760" algn="l"/>
                        </a:tabLst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учебные курсы «Алгебра», «Геометрия», «Вероятность и статистика»  Информатика</a:t>
                      </a:r>
                    </a:p>
                  </a:txBody>
                  <a:tcPr marL="0" marR="0" marT="1778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706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Общественно-научные предметы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История:</a:t>
                      </a:r>
                    </a:p>
                    <a:p>
                      <a:pPr marL="238125" indent="-174625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1428"/>
                        <a:buFont typeface="Symbol"/>
                        <a:buChar char=""/>
                        <a:tabLst>
                          <a:tab pos="238760" algn="l"/>
                        </a:tabLst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учебные курсы «История России», «Всеобщая история»</a:t>
                      </a:r>
                    </a:p>
                    <a:p>
                      <a:pPr marL="64135" marR="461518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  География</a:t>
                      </a:r>
                    </a:p>
                  </a:txBody>
                  <a:tcPr marL="0" marR="0" marT="1778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386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Естественно-научные предметы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0" marR="529780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r>
                        <a:rPr sz="1400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3963">
                <a:tc>
                  <a:txBody>
                    <a:bodyPr/>
                    <a:lstStyle/>
                    <a:p>
                      <a:pPr marL="63500" marR="381635">
                        <a:lnSpc>
                          <a:spcPts val="1610"/>
                        </a:lnSpc>
                        <a:spcBef>
                          <a:spcPts val="259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духовно-нравственной  культуры народов России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64135" marR="16891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Выбор одного из учебных курсов (учебных модулей) из перечня, предлагаемого  организацией, осуществляется по заявлению обучающихся, родителей (законных  представителей) несовершеннолетних обучающихся</a:t>
                      </a: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071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Искусство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64135" marR="388112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Изобразительное искусство  Музыка</a:t>
                      </a: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7512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</a:t>
                      </a: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0712">
                <a:tc>
                  <a:txBody>
                    <a:bodyPr/>
                    <a:lstStyle/>
                    <a:p>
                      <a:pPr marL="63500">
                        <a:lnSpc>
                          <a:spcPts val="1645"/>
                        </a:lnSpc>
                        <a:spcBef>
                          <a:spcPts val="145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основы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00">
                        <a:lnSpc>
                          <a:spcPts val="1645"/>
                        </a:lnSpc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безопасности жизнедеятельности</a:t>
                      </a:r>
                      <a:endParaRPr sz="1400" spc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безопасности жизнедеятельности</a:t>
                      </a: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25" dirty="0"/>
              <a:t>13</a:t>
            </a:fld>
            <a:endParaRPr spc="-125" dirty="0"/>
          </a:p>
        </p:txBody>
      </p:sp>
      <p:sp>
        <p:nvSpPr>
          <p:cNvPr id="14" name="object 14"/>
          <p:cNvSpPr txBox="1"/>
          <p:nvPr/>
        </p:nvSpPr>
        <p:spPr>
          <a:xfrm>
            <a:off x="2522982" y="31190"/>
            <a:ext cx="6015990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Обновленные</a:t>
            </a:r>
            <a:r>
              <a:rPr sz="1800" b="1" spc="6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29" dirty="0">
                <a:solidFill>
                  <a:srgbClr val="1C2043"/>
                </a:solidFill>
                <a:latin typeface="Arial"/>
                <a:cs typeface="Arial"/>
              </a:rPr>
              <a:t>ФГОС</a:t>
            </a:r>
            <a:r>
              <a:rPr sz="1800" b="1" spc="-9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регламентируют</a:t>
            </a:r>
            <a:r>
              <a:rPr sz="1800" b="1" spc="-3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перечень</a:t>
            </a:r>
            <a:r>
              <a:rPr sz="1800" b="1" spc="-5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обязательных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пр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25" dirty="0">
                <a:solidFill>
                  <a:srgbClr val="1C2043"/>
                </a:solidFill>
                <a:latin typeface="Arial"/>
                <a:cs typeface="Arial"/>
              </a:rPr>
              <a:t>дм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160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ых</a:t>
            </a:r>
            <a:r>
              <a:rPr sz="1800" b="1" spc="-7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обл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а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с</a:t>
            </a:r>
            <a:r>
              <a:rPr sz="1800" b="1" spc="-170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15" dirty="0">
                <a:solidFill>
                  <a:srgbClr val="1C2043"/>
                </a:solidFill>
                <a:latin typeface="Arial"/>
                <a:cs typeface="Arial"/>
              </a:rPr>
              <a:t>й</a:t>
            </a:r>
            <a:r>
              <a:rPr sz="1800" b="1" spc="-90" dirty="0">
                <a:solidFill>
                  <a:srgbClr val="1C2043"/>
                </a:solidFill>
                <a:latin typeface="Arial"/>
                <a:cs typeface="Arial"/>
              </a:rPr>
              <a:t>,</a:t>
            </a:r>
            <a:r>
              <a:rPr sz="1800" b="1" spc="-5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у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ч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б</a:t>
            </a:r>
            <a:r>
              <a:rPr sz="1800" b="1" spc="-225" dirty="0">
                <a:solidFill>
                  <a:srgbClr val="1C2043"/>
                </a:solidFill>
                <a:latin typeface="Arial"/>
                <a:cs typeface="Arial"/>
              </a:rPr>
              <a:t>ны</a:t>
            </a:r>
            <a:r>
              <a:rPr sz="1800" b="1" spc="-165" dirty="0">
                <a:solidFill>
                  <a:srgbClr val="1C2043"/>
                </a:solidFill>
                <a:latin typeface="Arial"/>
                <a:cs typeface="Arial"/>
              </a:rPr>
              <a:t>х</a:t>
            </a:r>
            <a:r>
              <a:rPr sz="1800" b="1" spc="-6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пр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25" dirty="0">
                <a:solidFill>
                  <a:srgbClr val="1C2043"/>
                </a:solidFill>
                <a:latin typeface="Arial"/>
                <a:cs typeface="Arial"/>
              </a:rPr>
              <a:t>дм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160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в</a:t>
            </a:r>
            <a:r>
              <a:rPr sz="1800" b="1" spc="-6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и</a:t>
            </a:r>
            <a:r>
              <a:rPr sz="1800" b="1" spc="-9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у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ч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б</a:t>
            </a:r>
            <a:r>
              <a:rPr sz="1800" b="1" spc="-225" dirty="0">
                <a:solidFill>
                  <a:srgbClr val="1C2043"/>
                </a:solidFill>
                <a:latin typeface="Arial"/>
                <a:cs typeface="Arial"/>
              </a:rPr>
              <a:t>ны</a:t>
            </a:r>
            <a:r>
              <a:rPr sz="1800" b="1" spc="-165" dirty="0">
                <a:solidFill>
                  <a:srgbClr val="1C2043"/>
                </a:solidFill>
                <a:latin typeface="Arial"/>
                <a:cs typeface="Arial"/>
              </a:rPr>
              <a:t>х</a:t>
            </a:r>
            <a:r>
              <a:rPr sz="1800" b="1" spc="-5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15" dirty="0">
                <a:solidFill>
                  <a:srgbClr val="1C2043"/>
                </a:solidFill>
                <a:latin typeface="Arial"/>
                <a:cs typeface="Arial"/>
              </a:rPr>
              <a:t>мод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у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л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й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00"/>
              </a:spcBef>
            </a:pPr>
            <a:r>
              <a:rPr sz="1800" b="1" spc="-215" dirty="0">
                <a:solidFill>
                  <a:srgbClr val="1C2043"/>
                </a:solidFill>
                <a:latin typeface="Arial"/>
                <a:cs typeface="Arial"/>
              </a:rPr>
              <a:t>У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че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б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н</a:t>
            </a:r>
            <a:r>
              <a:rPr sz="1800" b="1" spc="-215" dirty="0">
                <a:solidFill>
                  <a:srgbClr val="1C2043"/>
                </a:solidFill>
                <a:latin typeface="Arial"/>
                <a:cs typeface="Arial"/>
              </a:rPr>
              <a:t>ый</a:t>
            </a:r>
            <a:r>
              <a:rPr sz="1800" b="1" spc="-8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п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ла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н</a:t>
            </a:r>
            <a:r>
              <a:rPr sz="1800" b="1" spc="-8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54" dirty="0">
                <a:solidFill>
                  <a:srgbClr val="1C2043"/>
                </a:solidFill>
                <a:latin typeface="Arial"/>
                <a:cs typeface="Arial"/>
              </a:rPr>
              <a:t>ООО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6303645" cy="103060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262890" algn="ctr">
              <a:lnSpc>
                <a:spcPct val="100000"/>
              </a:lnSpc>
            </a:pPr>
            <a:r>
              <a:rPr sz="2000" spc="-220" dirty="0">
                <a:solidFill>
                  <a:srgbClr val="F3F3F3"/>
                </a:solidFill>
              </a:rPr>
              <a:t>Изменения</a:t>
            </a:r>
            <a:r>
              <a:rPr sz="2000" spc="-145" dirty="0">
                <a:solidFill>
                  <a:srgbClr val="F3F3F3"/>
                </a:solidFill>
              </a:rPr>
              <a:t> </a:t>
            </a:r>
            <a:r>
              <a:rPr sz="2000" spc="-220" dirty="0">
                <a:solidFill>
                  <a:srgbClr val="F3F3F3"/>
                </a:solidFill>
              </a:rPr>
              <a:t>в</a:t>
            </a:r>
            <a:r>
              <a:rPr sz="2000" spc="-100" dirty="0">
                <a:solidFill>
                  <a:srgbClr val="F3F3F3"/>
                </a:solidFill>
              </a:rPr>
              <a:t> </a:t>
            </a:r>
            <a:r>
              <a:rPr sz="2000" spc="-220" dirty="0">
                <a:solidFill>
                  <a:srgbClr val="F3F3F3"/>
                </a:solidFill>
              </a:rPr>
              <a:t>об</a:t>
            </a:r>
            <a:r>
              <a:rPr sz="2000" spc="-215" dirty="0">
                <a:solidFill>
                  <a:srgbClr val="F3F3F3"/>
                </a:solidFill>
              </a:rPr>
              <a:t>н</a:t>
            </a:r>
            <a:r>
              <a:rPr sz="2000" spc="-210" dirty="0">
                <a:solidFill>
                  <a:srgbClr val="F3F3F3"/>
                </a:solidFill>
              </a:rPr>
              <a:t>овленн</a:t>
            </a:r>
            <a:r>
              <a:rPr sz="2000" spc="-305" dirty="0">
                <a:solidFill>
                  <a:srgbClr val="F3F3F3"/>
                </a:solidFill>
              </a:rPr>
              <a:t>ы</a:t>
            </a:r>
            <a:r>
              <a:rPr sz="2000" spc="-200" dirty="0">
                <a:solidFill>
                  <a:srgbClr val="F3F3F3"/>
                </a:solidFill>
              </a:rPr>
              <a:t>х</a:t>
            </a:r>
            <a:r>
              <a:rPr sz="2000" spc="-150" dirty="0">
                <a:solidFill>
                  <a:srgbClr val="F3F3F3"/>
                </a:solidFill>
              </a:rPr>
              <a:t> </a:t>
            </a:r>
            <a:r>
              <a:rPr sz="2000" spc="-254" dirty="0">
                <a:solidFill>
                  <a:srgbClr val="F3F3F3"/>
                </a:solidFill>
              </a:rPr>
              <a:t>ФГО</a:t>
            </a:r>
            <a:r>
              <a:rPr sz="2000" spc="-245" dirty="0">
                <a:solidFill>
                  <a:srgbClr val="F3F3F3"/>
                </a:solidFill>
              </a:rPr>
              <a:t>С</a:t>
            </a:r>
            <a:r>
              <a:rPr sz="2000" spc="-110" dirty="0">
                <a:solidFill>
                  <a:srgbClr val="F3F3F3"/>
                </a:solidFill>
              </a:rPr>
              <a:t> </a:t>
            </a:r>
            <a:r>
              <a:rPr sz="2000" spc="-260" dirty="0">
                <a:solidFill>
                  <a:srgbClr val="F3F3F3"/>
                </a:solidFill>
              </a:rPr>
              <a:t>Н</a:t>
            </a:r>
            <a:r>
              <a:rPr sz="2000" spc="-275" dirty="0">
                <a:solidFill>
                  <a:srgbClr val="F3F3F3"/>
                </a:solidFill>
              </a:rPr>
              <a:t>О</a:t>
            </a:r>
            <a:r>
              <a:rPr sz="2000" spc="-280" dirty="0">
                <a:solidFill>
                  <a:srgbClr val="F3F3F3"/>
                </a:solidFill>
              </a:rPr>
              <a:t>О</a:t>
            </a:r>
            <a:r>
              <a:rPr sz="2000" spc="-120" dirty="0">
                <a:solidFill>
                  <a:srgbClr val="F3F3F3"/>
                </a:solidFill>
              </a:rPr>
              <a:t> </a:t>
            </a:r>
            <a:r>
              <a:rPr sz="2000" spc="-220" dirty="0">
                <a:solidFill>
                  <a:srgbClr val="F3F3F3"/>
                </a:solidFill>
              </a:rPr>
              <a:t>и</a:t>
            </a:r>
            <a:r>
              <a:rPr sz="2000" spc="-100" dirty="0">
                <a:solidFill>
                  <a:srgbClr val="F3F3F3"/>
                </a:solidFill>
              </a:rPr>
              <a:t> </a:t>
            </a:r>
            <a:r>
              <a:rPr sz="2000" spc="-285" dirty="0">
                <a:solidFill>
                  <a:srgbClr val="F3F3F3"/>
                </a:solidFill>
              </a:rPr>
              <a:t>О</a:t>
            </a:r>
            <a:r>
              <a:rPr sz="2000" spc="-275" dirty="0">
                <a:solidFill>
                  <a:srgbClr val="F3F3F3"/>
                </a:solidFill>
              </a:rPr>
              <a:t>О</a:t>
            </a:r>
            <a:r>
              <a:rPr sz="2000" spc="-280" dirty="0">
                <a:solidFill>
                  <a:srgbClr val="F3F3F3"/>
                </a:solidFill>
              </a:rPr>
              <a:t>О</a:t>
            </a:r>
            <a:endParaRPr sz="20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25" dirty="0"/>
              <a:t>14</a:t>
            </a:fld>
            <a:endParaRPr spc="-125" dirty="0"/>
          </a:p>
        </p:txBody>
      </p:sp>
      <p:sp>
        <p:nvSpPr>
          <p:cNvPr id="12" name="object 12"/>
          <p:cNvSpPr txBox="1"/>
          <p:nvPr/>
        </p:nvSpPr>
        <p:spPr>
          <a:xfrm>
            <a:off x="2245232" y="1958086"/>
            <a:ext cx="4652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0" dirty="0">
                <a:solidFill>
                  <a:srgbClr val="1C2043"/>
                </a:solidFill>
                <a:latin typeface="Arial"/>
                <a:cs typeface="Arial"/>
              </a:rPr>
              <a:t>Объем</a:t>
            </a:r>
            <a:r>
              <a:rPr sz="2000" b="1" spc="-13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1C2043"/>
                </a:solidFill>
                <a:latin typeface="Arial"/>
                <a:cs typeface="Arial"/>
              </a:rPr>
              <a:t>урочной</a:t>
            </a:r>
            <a:r>
              <a:rPr sz="2000" b="1" spc="-14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1C2043"/>
                </a:solidFill>
                <a:latin typeface="Arial"/>
                <a:cs typeface="Arial"/>
              </a:rPr>
              <a:t>и</a:t>
            </a:r>
            <a:r>
              <a:rPr sz="2000" b="1" spc="-114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1C2043"/>
                </a:solidFill>
                <a:latin typeface="Arial"/>
                <a:cs typeface="Arial"/>
              </a:rPr>
              <a:t>внеурочной</a:t>
            </a:r>
            <a:r>
              <a:rPr sz="2000" b="1" spc="-15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1C2043"/>
                </a:solidFill>
                <a:latin typeface="Arial"/>
                <a:cs typeface="Arial"/>
              </a:rPr>
              <a:t>деятельности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71474" y="2565400"/>
          <a:ext cx="8001633" cy="1357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8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09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1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2374"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spc="-19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Границы</a:t>
                      </a:r>
                      <a:r>
                        <a:rPr sz="1800" b="1" spc="-9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аудиторной</a:t>
                      </a:r>
                      <a:r>
                        <a:rPr sz="1800" b="1" spc="-5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8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нагрузки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5DC9D1"/>
                      </a:solidFill>
                      <a:prstDash val="solid"/>
                    </a:lnT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Ст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рый</a:t>
                      </a:r>
                      <a:r>
                        <a:rPr sz="1800" b="1" spc="-9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ФГО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spc="-9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800" b="1" spc="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5DC9D1"/>
                      </a:solidFill>
                      <a:prstDash val="solid"/>
                    </a:lnT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Новый</a:t>
                      </a:r>
                      <a:r>
                        <a:rPr sz="1800" b="1" spc="-10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ФГ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ОС</a:t>
                      </a:r>
                      <a:r>
                        <a:rPr sz="1800" b="1" spc="-9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НОО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5DC9D1"/>
                      </a:solidFill>
                      <a:prstDash val="solid"/>
                    </a:lnT>
                    <a:solidFill>
                      <a:srgbClr val="DE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564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22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Минимум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2904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spc="-190" dirty="0">
                          <a:solidFill>
                            <a:srgbClr val="207076"/>
                          </a:solidFill>
                          <a:latin typeface="Arial"/>
                          <a:cs typeface="Arial"/>
                        </a:rPr>
                        <a:t>2954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437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22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Максимум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3345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spc="-19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3190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71474" y="4208526"/>
          <a:ext cx="8000365" cy="1550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8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8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3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Гр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ни</a:t>
                      </a:r>
                      <a:r>
                        <a:rPr sz="1800" b="1" spc="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800" b="1" spc="-9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дитор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ой</a:t>
                      </a:r>
                      <a:r>
                        <a:rPr sz="1800" b="1" spc="-6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гр</a:t>
                      </a:r>
                      <a:r>
                        <a:rPr sz="1800" b="1" spc="-1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зки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5DC9D1"/>
                      </a:solidFill>
                      <a:prstDash val="solid"/>
                    </a:lnT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Ст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рый</a:t>
                      </a:r>
                      <a:r>
                        <a:rPr sz="1800" b="1" spc="-9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ФГО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spc="-9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5DC9D1"/>
                      </a:solidFill>
                      <a:prstDash val="solid"/>
                    </a:lnT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Но</a:t>
                      </a:r>
                      <a:r>
                        <a:rPr sz="1800" b="1" spc="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ый</a:t>
                      </a:r>
                      <a:r>
                        <a:rPr sz="1800" b="1" spc="-10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800" b="1" spc="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ОС</a:t>
                      </a:r>
                      <a:r>
                        <a:rPr sz="1800" b="1" spc="-9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5DC9D1"/>
                      </a:solidFill>
                      <a:prstDash val="solid"/>
                    </a:lnT>
                    <a:solidFill>
                      <a:srgbClr val="DE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99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22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Минимум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5267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spc="-19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5058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22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Максимум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6020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530" marB="0"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spc="-19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5549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3165" y="863345"/>
            <a:ext cx="4780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20" dirty="0">
                <a:solidFill>
                  <a:srgbClr val="F3F3F3"/>
                </a:solidFill>
              </a:rPr>
              <a:t>Изменения</a:t>
            </a:r>
            <a:r>
              <a:rPr sz="2000" spc="-145" dirty="0">
                <a:solidFill>
                  <a:srgbClr val="F3F3F3"/>
                </a:solidFill>
              </a:rPr>
              <a:t> </a:t>
            </a:r>
            <a:r>
              <a:rPr sz="2000" spc="-220" dirty="0">
                <a:solidFill>
                  <a:srgbClr val="F3F3F3"/>
                </a:solidFill>
              </a:rPr>
              <a:t>в</a:t>
            </a:r>
            <a:r>
              <a:rPr sz="2000" spc="-100" dirty="0">
                <a:solidFill>
                  <a:srgbClr val="F3F3F3"/>
                </a:solidFill>
              </a:rPr>
              <a:t> </a:t>
            </a:r>
            <a:r>
              <a:rPr sz="2000" spc="-220" dirty="0">
                <a:solidFill>
                  <a:srgbClr val="F3F3F3"/>
                </a:solidFill>
              </a:rPr>
              <a:t>об</a:t>
            </a:r>
            <a:r>
              <a:rPr sz="2000" spc="-215" dirty="0">
                <a:solidFill>
                  <a:srgbClr val="F3F3F3"/>
                </a:solidFill>
              </a:rPr>
              <a:t>н</a:t>
            </a:r>
            <a:r>
              <a:rPr sz="2000" spc="-210" dirty="0">
                <a:solidFill>
                  <a:srgbClr val="F3F3F3"/>
                </a:solidFill>
              </a:rPr>
              <a:t>овленн</a:t>
            </a:r>
            <a:r>
              <a:rPr sz="2000" spc="-305" dirty="0">
                <a:solidFill>
                  <a:srgbClr val="F3F3F3"/>
                </a:solidFill>
              </a:rPr>
              <a:t>ы</a:t>
            </a:r>
            <a:r>
              <a:rPr sz="2000" spc="-200" dirty="0">
                <a:solidFill>
                  <a:srgbClr val="F3F3F3"/>
                </a:solidFill>
              </a:rPr>
              <a:t>х</a:t>
            </a:r>
            <a:r>
              <a:rPr sz="2000" spc="-150" dirty="0">
                <a:solidFill>
                  <a:srgbClr val="F3F3F3"/>
                </a:solidFill>
              </a:rPr>
              <a:t> </a:t>
            </a:r>
            <a:r>
              <a:rPr sz="2000" spc="-254" dirty="0">
                <a:solidFill>
                  <a:srgbClr val="F3F3F3"/>
                </a:solidFill>
              </a:rPr>
              <a:t>ФГО</a:t>
            </a:r>
            <a:r>
              <a:rPr sz="2000" spc="-245" dirty="0">
                <a:solidFill>
                  <a:srgbClr val="F3F3F3"/>
                </a:solidFill>
              </a:rPr>
              <a:t>С</a:t>
            </a:r>
            <a:r>
              <a:rPr sz="2000" spc="-110" dirty="0">
                <a:solidFill>
                  <a:srgbClr val="F3F3F3"/>
                </a:solidFill>
              </a:rPr>
              <a:t> </a:t>
            </a:r>
            <a:r>
              <a:rPr sz="2000" spc="-260" dirty="0">
                <a:solidFill>
                  <a:srgbClr val="F3F3F3"/>
                </a:solidFill>
              </a:rPr>
              <a:t>Н</a:t>
            </a:r>
            <a:r>
              <a:rPr sz="2000" spc="-275" dirty="0">
                <a:solidFill>
                  <a:srgbClr val="F3F3F3"/>
                </a:solidFill>
              </a:rPr>
              <a:t>О</a:t>
            </a:r>
            <a:r>
              <a:rPr sz="2000" spc="-280" dirty="0">
                <a:solidFill>
                  <a:srgbClr val="F3F3F3"/>
                </a:solidFill>
              </a:rPr>
              <a:t>О</a:t>
            </a:r>
            <a:r>
              <a:rPr sz="2000" spc="-120" dirty="0">
                <a:solidFill>
                  <a:srgbClr val="F3F3F3"/>
                </a:solidFill>
              </a:rPr>
              <a:t> </a:t>
            </a:r>
            <a:r>
              <a:rPr sz="2000" spc="-220" dirty="0">
                <a:solidFill>
                  <a:srgbClr val="F3F3F3"/>
                </a:solidFill>
              </a:rPr>
              <a:t>и</a:t>
            </a:r>
            <a:r>
              <a:rPr sz="2000" spc="-100" dirty="0">
                <a:solidFill>
                  <a:srgbClr val="F3F3F3"/>
                </a:solidFill>
              </a:rPr>
              <a:t> </a:t>
            </a:r>
            <a:r>
              <a:rPr sz="2000" spc="-285" dirty="0">
                <a:solidFill>
                  <a:srgbClr val="F3F3F3"/>
                </a:solidFill>
              </a:rPr>
              <a:t>О</a:t>
            </a:r>
            <a:r>
              <a:rPr sz="2000" spc="-275" dirty="0">
                <a:solidFill>
                  <a:srgbClr val="F3F3F3"/>
                </a:solidFill>
              </a:rPr>
              <a:t>О</a:t>
            </a:r>
            <a:r>
              <a:rPr sz="2000" spc="-280" dirty="0">
                <a:solidFill>
                  <a:srgbClr val="F3F3F3"/>
                </a:solidFill>
              </a:rPr>
              <a:t>О</a:t>
            </a:r>
            <a:endParaRPr sz="2000"/>
          </a:p>
        </p:txBody>
      </p:sp>
      <p:sp>
        <p:nvSpPr>
          <p:cNvPr id="12" name="object 12"/>
          <p:cNvSpPr/>
          <p:nvPr/>
        </p:nvSpPr>
        <p:spPr>
          <a:xfrm>
            <a:off x="643890" y="2929889"/>
            <a:ext cx="3500754" cy="923925"/>
          </a:xfrm>
          <a:custGeom>
            <a:avLst/>
            <a:gdLst/>
            <a:ahLst/>
            <a:cxnLst/>
            <a:rect l="l" t="t" r="r" b="b"/>
            <a:pathLst>
              <a:path w="3500754" h="923925">
                <a:moveTo>
                  <a:pt x="3500628" y="0"/>
                </a:moveTo>
                <a:lnTo>
                  <a:pt x="0" y="0"/>
                </a:lnTo>
                <a:lnTo>
                  <a:pt x="0" y="923544"/>
                </a:lnTo>
                <a:lnTo>
                  <a:pt x="3500628" y="923544"/>
                </a:lnTo>
                <a:lnTo>
                  <a:pt x="3500628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3890" y="2929889"/>
            <a:ext cx="3500754" cy="923925"/>
          </a:xfrm>
          <a:prstGeom prst="rect">
            <a:avLst/>
          </a:prstGeom>
          <a:ln w="28575">
            <a:solidFill>
              <a:srgbClr val="1C204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47650" marR="245110" algn="ctr">
              <a:lnSpc>
                <a:spcPct val="100000"/>
              </a:lnSpc>
              <a:spcBef>
                <a:spcPts val="320"/>
              </a:spcBef>
            </a:pPr>
            <a:r>
              <a:rPr sz="1800" b="1" spc="-220" dirty="0">
                <a:solidFill>
                  <a:srgbClr val="C00000"/>
                </a:solidFill>
                <a:latin typeface="Arial"/>
                <a:cs typeface="Arial"/>
              </a:rPr>
              <a:t>ФГ</a:t>
            </a:r>
            <a:r>
              <a:rPr sz="1800" b="1" spc="-235" dirty="0">
                <a:solidFill>
                  <a:srgbClr val="C00000"/>
                </a:solidFill>
                <a:latin typeface="Arial"/>
                <a:cs typeface="Arial"/>
              </a:rPr>
              <a:t>ОС</a:t>
            </a:r>
            <a:r>
              <a:rPr sz="18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45" dirty="0">
                <a:solidFill>
                  <a:srgbClr val="C00000"/>
                </a:solidFill>
                <a:latin typeface="Arial"/>
                <a:cs typeface="Arial"/>
              </a:rPr>
              <a:t>НО</a:t>
            </a:r>
            <a:r>
              <a:rPr sz="1800" b="1" spc="-254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8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800" b="1" spc="-185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8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800" b="1" spc="-195" dirty="0">
                <a:solidFill>
                  <a:srgbClr val="C00000"/>
                </a:solidFill>
                <a:latin typeface="Arial"/>
                <a:cs typeface="Arial"/>
              </a:rPr>
              <a:t>у</a:t>
            </a:r>
            <a:r>
              <a:rPr sz="1800" b="1" spc="-220" dirty="0">
                <a:solidFill>
                  <a:srgbClr val="C00000"/>
                </a:solidFill>
                <a:latin typeface="Arial"/>
                <a:cs typeface="Arial"/>
              </a:rPr>
              <a:t>жн</a:t>
            </a:r>
            <a:r>
              <a:rPr sz="1800" b="1" spc="-200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8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15" dirty="0">
                <a:solidFill>
                  <a:srgbClr val="C00000"/>
                </a:solidFill>
                <a:latin typeface="Arial"/>
                <a:cs typeface="Arial"/>
              </a:rPr>
              <a:t>прим</a:t>
            </a:r>
            <a:r>
              <a:rPr sz="1800" b="1" spc="-195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800" b="1" spc="-160" dirty="0">
                <a:solidFill>
                  <a:srgbClr val="C00000"/>
                </a:solidFill>
                <a:latin typeface="Arial"/>
                <a:cs typeface="Arial"/>
              </a:rPr>
              <a:t>нять  </a:t>
            </a:r>
            <a:r>
              <a:rPr sz="1800" b="1" spc="-204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sz="18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C00000"/>
                </a:solidFill>
                <a:latin typeface="Arial"/>
                <a:cs typeface="Arial"/>
              </a:rPr>
              <a:t>об</a:t>
            </a:r>
            <a:r>
              <a:rPr sz="1800" b="1" spc="-190" dirty="0">
                <a:solidFill>
                  <a:srgbClr val="C00000"/>
                </a:solidFill>
                <a:latin typeface="Arial"/>
                <a:cs typeface="Arial"/>
              </a:rPr>
              <a:t>у</a:t>
            </a:r>
            <a:r>
              <a:rPr sz="1800" b="1" spc="-195" dirty="0">
                <a:solidFill>
                  <a:srgbClr val="C00000"/>
                </a:solidFill>
                <a:latin typeface="Arial"/>
                <a:cs typeface="Arial"/>
              </a:rPr>
              <a:t>че</a:t>
            </a:r>
            <a:r>
              <a:rPr sz="1800" b="1" spc="-204" dirty="0">
                <a:solidFill>
                  <a:srgbClr val="C00000"/>
                </a:solidFill>
                <a:latin typeface="Arial"/>
                <a:cs typeface="Arial"/>
              </a:rPr>
              <a:t>ни</a:t>
            </a:r>
            <a:r>
              <a:rPr sz="1800" b="1" spc="-190" dirty="0">
                <a:solidFill>
                  <a:srgbClr val="C00000"/>
                </a:solidFill>
                <a:latin typeface="Arial"/>
                <a:cs typeface="Arial"/>
              </a:rPr>
              <a:t>я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10" dirty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1800" b="1" spc="-190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800" b="1" spc="-16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800" b="1" spc="-190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C00000"/>
                </a:solidFill>
                <a:latin typeface="Arial"/>
                <a:cs typeface="Arial"/>
              </a:rPr>
              <a:t>й</a:t>
            </a:r>
            <a:r>
              <a:rPr sz="1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8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50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800" b="1" spc="-220" dirty="0">
                <a:solidFill>
                  <a:srgbClr val="C00000"/>
                </a:solidFill>
                <a:latin typeface="Arial"/>
                <a:cs typeface="Arial"/>
              </a:rPr>
              <a:t>ВЗ</a:t>
            </a:r>
            <a:r>
              <a:rPr sz="18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85" dirty="0">
                <a:solidFill>
                  <a:srgbClr val="C00000"/>
                </a:solidFill>
                <a:latin typeface="Arial"/>
                <a:cs typeface="Arial"/>
              </a:rPr>
              <a:t>инт</a:t>
            </a:r>
            <a:r>
              <a:rPr sz="1800" b="1" spc="-195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800" b="1" spc="-210" dirty="0">
                <a:solidFill>
                  <a:srgbClr val="C00000"/>
                </a:solidFill>
                <a:latin typeface="Arial"/>
                <a:cs typeface="Arial"/>
              </a:rPr>
              <a:t>лл</a:t>
            </a:r>
            <a:r>
              <a:rPr sz="1800" b="1" spc="-195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800" b="1" spc="-165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1800" b="1" spc="-16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800" b="1" spc="-190" dirty="0">
                <a:solidFill>
                  <a:srgbClr val="C00000"/>
                </a:solidFill>
                <a:latin typeface="Arial"/>
                <a:cs typeface="Arial"/>
              </a:rPr>
              <a:t>уа</a:t>
            </a:r>
            <a:r>
              <a:rPr sz="1800" b="1" spc="-220" dirty="0">
                <a:solidFill>
                  <a:srgbClr val="C00000"/>
                </a:solidFill>
                <a:latin typeface="Arial"/>
                <a:cs typeface="Arial"/>
              </a:rPr>
              <a:t>л</a:t>
            </a:r>
            <a:r>
              <a:rPr sz="1800" b="1" spc="-215" dirty="0">
                <a:solidFill>
                  <a:srgbClr val="C00000"/>
                </a:solidFill>
                <a:latin typeface="Arial"/>
                <a:cs typeface="Arial"/>
              </a:rPr>
              <a:t>ьными</a:t>
            </a:r>
            <a:r>
              <a:rPr sz="1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800" b="1" spc="-195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sz="1800" b="1" spc="-195" dirty="0">
                <a:solidFill>
                  <a:srgbClr val="C00000"/>
                </a:solidFill>
                <a:latin typeface="Arial"/>
                <a:cs typeface="Arial"/>
              </a:rPr>
              <a:t>у</a:t>
            </a:r>
            <a:r>
              <a:rPr sz="1800" b="1" spc="-285" dirty="0">
                <a:solidFill>
                  <a:srgbClr val="C00000"/>
                </a:solidFill>
                <a:latin typeface="Arial"/>
                <a:cs typeface="Arial"/>
              </a:rPr>
              <a:t>ш</a:t>
            </a:r>
            <a:r>
              <a:rPr sz="1800" b="1" spc="-190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800" b="1" spc="-210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spc="-185" dirty="0">
                <a:solidFill>
                  <a:srgbClr val="C00000"/>
                </a:solidFill>
                <a:latin typeface="Arial"/>
                <a:cs typeface="Arial"/>
              </a:rPr>
              <a:t>я</a:t>
            </a:r>
            <a:r>
              <a:rPr sz="1800" b="1" spc="-220" dirty="0">
                <a:solidFill>
                  <a:srgbClr val="C00000"/>
                </a:solidFill>
                <a:latin typeface="Arial"/>
                <a:cs typeface="Arial"/>
              </a:rPr>
              <a:t>ми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16017" y="2929889"/>
            <a:ext cx="3714115" cy="923925"/>
          </a:xfrm>
          <a:custGeom>
            <a:avLst/>
            <a:gdLst/>
            <a:ahLst/>
            <a:cxnLst/>
            <a:rect l="l" t="t" r="r" b="b"/>
            <a:pathLst>
              <a:path w="3714115" h="923925">
                <a:moveTo>
                  <a:pt x="3713988" y="0"/>
                </a:moveTo>
                <a:lnTo>
                  <a:pt x="0" y="0"/>
                </a:lnTo>
                <a:lnTo>
                  <a:pt x="0" y="923544"/>
                </a:lnTo>
                <a:lnTo>
                  <a:pt x="3713988" y="923544"/>
                </a:lnTo>
                <a:lnTo>
                  <a:pt x="3713988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16017" y="2929889"/>
            <a:ext cx="3714115" cy="923925"/>
          </a:xfrm>
          <a:prstGeom prst="rect">
            <a:avLst/>
          </a:prstGeom>
          <a:ln w="28575">
            <a:solidFill>
              <a:srgbClr val="1C204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Адаптированные</a:t>
            </a:r>
            <a:r>
              <a:rPr sz="1800" spc="-2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программы</a:t>
            </a:r>
            <a:endParaRPr sz="1800">
              <a:latin typeface="Microsoft Sans Serif"/>
              <a:cs typeface="Microsoft Sans Serif"/>
            </a:endParaRPr>
          </a:p>
          <a:p>
            <a:pPr marL="332105" marR="323215" algn="ctr">
              <a:lnSpc>
                <a:spcPct val="100000"/>
              </a:lnSpc>
            </a:pP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на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вне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6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5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54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8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ат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вают</a:t>
            </a:r>
            <a:r>
              <a:rPr sz="1800" spc="-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на 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основе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нов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ог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420" dirty="0">
                <a:solidFill>
                  <a:srgbClr val="1C2043"/>
                </a:solidFill>
                <a:latin typeface="Microsoft Sans Serif"/>
                <a:cs typeface="Microsoft Sans Serif"/>
              </a:rPr>
              <a:t>Ф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Г</a:t>
            </a:r>
            <a:r>
              <a:rPr sz="1800" spc="-27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3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6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5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54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3890" y="2071877"/>
            <a:ext cx="7786370" cy="370840"/>
          </a:xfrm>
          <a:custGeom>
            <a:avLst/>
            <a:gdLst/>
            <a:ahLst/>
            <a:cxnLst/>
            <a:rect l="l" t="t" r="r" b="b"/>
            <a:pathLst>
              <a:path w="7786370" h="370839">
                <a:moveTo>
                  <a:pt x="7786116" y="0"/>
                </a:moveTo>
                <a:lnTo>
                  <a:pt x="0" y="0"/>
                </a:lnTo>
                <a:lnTo>
                  <a:pt x="0" y="370332"/>
                </a:lnTo>
                <a:lnTo>
                  <a:pt x="7786116" y="370332"/>
                </a:lnTo>
                <a:lnTo>
                  <a:pt x="7786116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3890" y="2071877"/>
            <a:ext cx="7786370" cy="370840"/>
          </a:xfrm>
          <a:prstGeom prst="rect">
            <a:avLst/>
          </a:prstGeom>
          <a:ln w="28575">
            <a:solidFill>
              <a:srgbClr val="1C2043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b="1" spc="-220" dirty="0">
                <a:solidFill>
                  <a:srgbClr val="1C2043"/>
                </a:solidFill>
                <a:latin typeface="Arial"/>
                <a:cs typeface="Arial"/>
              </a:rPr>
              <a:t>Обу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ч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н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ие</a:t>
            </a:r>
            <a:r>
              <a:rPr sz="1800" b="1" spc="-6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д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160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й</a:t>
            </a:r>
            <a:r>
              <a:rPr sz="1800" b="1" spc="-6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с</a:t>
            </a:r>
            <a:r>
              <a:rPr sz="1800" b="1" spc="-9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50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1800" b="1" spc="-220" dirty="0">
                <a:solidFill>
                  <a:srgbClr val="1C2043"/>
                </a:solidFill>
                <a:latin typeface="Arial"/>
                <a:cs typeface="Arial"/>
              </a:rPr>
              <a:t>ВЗ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16017" y="4072890"/>
            <a:ext cx="3714115" cy="1199515"/>
          </a:xfrm>
          <a:prstGeom prst="rect">
            <a:avLst/>
          </a:prstGeom>
          <a:solidFill>
            <a:srgbClr val="DFF4F6"/>
          </a:solidFill>
          <a:ln w="28575">
            <a:solidFill>
              <a:srgbClr val="1C2043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87325" marR="134620" indent="-47625" algn="just">
              <a:lnSpc>
                <a:spcPct val="100000"/>
              </a:lnSpc>
              <a:spcBef>
                <a:spcPts val="325"/>
              </a:spcBef>
            </a:pP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Ш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кола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40" dirty="0">
                <a:solidFill>
                  <a:srgbClr val="1C2043"/>
                </a:solidFill>
                <a:latin typeface="Microsoft Sans Serif"/>
                <a:cs typeface="Microsoft Sans Serif"/>
              </a:rPr>
              <a:t>мож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ув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чит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ь</a:t>
            </a:r>
            <a:r>
              <a:rPr sz="18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54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осв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ения 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ада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птированной</a:t>
            </a:r>
            <a:r>
              <a:rPr sz="1800" spc="-2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п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рогр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265" dirty="0">
                <a:solidFill>
                  <a:srgbClr val="1C2043"/>
                </a:solidFill>
                <a:latin typeface="Microsoft Sans Serif"/>
                <a:cs typeface="Microsoft Sans Serif"/>
              </a:rPr>
              <a:t>мм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до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60" dirty="0">
                <a:solidFill>
                  <a:srgbClr val="1C2043"/>
                </a:solidFill>
                <a:latin typeface="Microsoft Sans Serif"/>
                <a:cs typeface="Microsoft Sans Serif"/>
              </a:rPr>
              <a:t>ш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35" dirty="0">
                <a:solidFill>
                  <a:srgbClr val="1C2043"/>
                </a:solidFill>
                <a:latin typeface="Microsoft Sans Serif"/>
                <a:cs typeface="Microsoft Sans Serif"/>
              </a:rPr>
              <a:t>ти  </a:t>
            </a:r>
            <a:r>
              <a:rPr sz="18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лет,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ъе</a:t>
            </a:r>
            <a:r>
              <a:rPr sz="1800" spc="-245" dirty="0">
                <a:solidFill>
                  <a:srgbClr val="1C2043"/>
                </a:solidFill>
                <a:latin typeface="Microsoft Sans Serif"/>
                <a:cs typeface="Microsoft Sans Serif"/>
              </a:rPr>
              <a:t>м</a:t>
            </a:r>
            <a:r>
              <a:rPr sz="18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ауд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рн</a:t>
            </a:r>
            <a:r>
              <a:rPr sz="1800" spc="-235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не</a:t>
            </a:r>
            <a:endParaRPr sz="1800">
              <a:latin typeface="Microsoft Sans Serif"/>
              <a:cs typeface="Microsoft Sans Serif"/>
            </a:endParaRPr>
          </a:p>
          <a:p>
            <a:pPr marL="828040" algn="just">
              <a:lnSpc>
                <a:spcPct val="100000"/>
              </a:lnSpc>
            </a:pPr>
            <a:r>
              <a:rPr sz="1800" spc="-240" dirty="0">
                <a:solidFill>
                  <a:srgbClr val="1C2043"/>
                </a:solidFill>
                <a:latin typeface="Microsoft Sans Serif"/>
                <a:cs typeface="Microsoft Sans Serif"/>
              </a:rPr>
              <a:t>мож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шать</a:t>
            </a:r>
            <a:r>
              <a:rPr sz="1800" spc="-3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6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0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18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29218" y="2557462"/>
            <a:ext cx="528955" cy="243840"/>
            <a:chOff x="2129218" y="2557462"/>
            <a:chExt cx="528955" cy="243840"/>
          </a:xfrm>
        </p:grpSpPr>
        <p:sp>
          <p:nvSpPr>
            <p:cNvPr id="20" name="object 20"/>
            <p:cNvSpPr/>
            <p:nvPr/>
          </p:nvSpPr>
          <p:spPr>
            <a:xfrm>
              <a:off x="2143505" y="2571750"/>
              <a:ext cx="500380" cy="215265"/>
            </a:xfrm>
            <a:custGeom>
              <a:avLst/>
              <a:gdLst/>
              <a:ahLst/>
              <a:cxnLst/>
              <a:rect l="l" t="t" r="r" b="b"/>
              <a:pathLst>
                <a:path w="500380" h="215264">
                  <a:moveTo>
                    <a:pt x="374904" y="0"/>
                  </a:moveTo>
                  <a:lnTo>
                    <a:pt x="124968" y="0"/>
                  </a:lnTo>
                  <a:lnTo>
                    <a:pt x="124968" y="107441"/>
                  </a:lnTo>
                  <a:lnTo>
                    <a:pt x="0" y="107441"/>
                  </a:lnTo>
                  <a:lnTo>
                    <a:pt x="249936" y="214884"/>
                  </a:lnTo>
                  <a:lnTo>
                    <a:pt x="499871" y="107441"/>
                  </a:lnTo>
                  <a:lnTo>
                    <a:pt x="374904" y="107441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43505" y="2571750"/>
              <a:ext cx="500380" cy="215265"/>
            </a:xfrm>
            <a:custGeom>
              <a:avLst/>
              <a:gdLst/>
              <a:ahLst/>
              <a:cxnLst/>
              <a:rect l="l" t="t" r="r" b="b"/>
              <a:pathLst>
                <a:path w="500380" h="215264">
                  <a:moveTo>
                    <a:pt x="0" y="107441"/>
                  </a:moveTo>
                  <a:lnTo>
                    <a:pt x="124968" y="107441"/>
                  </a:lnTo>
                  <a:lnTo>
                    <a:pt x="124968" y="0"/>
                  </a:lnTo>
                  <a:lnTo>
                    <a:pt x="374904" y="0"/>
                  </a:lnTo>
                  <a:lnTo>
                    <a:pt x="374904" y="107441"/>
                  </a:lnTo>
                  <a:lnTo>
                    <a:pt x="499871" y="107441"/>
                  </a:lnTo>
                  <a:lnTo>
                    <a:pt x="249936" y="214884"/>
                  </a:lnTo>
                  <a:lnTo>
                    <a:pt x="0" y="107441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272974" y="2557462"/>
            <a:ext cx="528955" cy="243840"/>
            <a:chOff x="6272974" y="2557462"/>
            <a:chExt cx="528955" cy="243840"/>
          </a:xfrm>
        </p:grpSpPr>
        <p:sp>
          <p:nvSpPr>
            <p:cNvPr id="23" name="object 23"/>
            <p:cNvSpPr/>
            <p:nvPr/>
          </p:nvSpPr>
          <p:spPr>
            <a:xfrm>
              <a:off x="6287261" y="2571750"/>
              <a:ext cx="500380" cy="215265"/>
            </a:xfrm>
            <a:custGeom>
              <a:avLst/>
              <a:gdLst/>
              <a:ahLst/>
              <a:cxnLst/>
              <a:rect l="l" t="t" r="r" b="b"/>
              <a:pathLst>
                <a:path w="500379" h="215264">
                  <a:moveTo>
                    <a:pt x="374904" y="0"/>
                  </a:moveTo>
                  <a:lnTo>
                    <a:pt x="124967" y="0"/>
                  </a:lnTo>
                  <a:lnTo>
                    <a:pt x="124967" y="107441"/>
                  </a:lnTo>
                  <a:lnTo>
                    <a:pt x="0" y="107441"/>
                  </a:lnTo>
                  <a:lnTo>
                    <a:pt x="249936" y="214884"/>
                  </a:lnTo>
                  <a:lnTo>
                    <a:pt x="499871" y="107441"/>
                  </a:lnTo>
                  <a:lnTo>
                    <a:pt x="374904" y="107441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87261" y="2571750"/>
              <a:ext cx="500380" cy="215265"/>
            </a:xfrm>
            <a:custGeom>
              <a:avLst/>
              <a:gdLst/>
              <a:ahLst/>
              <a:cxnLst/>
              <a:rect l="l" t="t" r="r" b="b"/>
              <a:pathLst>
                <a:path w="500379" h="215264">
                  <a:moveTo>
                    <a:pt x="0" y="107441"/>
                  </a:moveTo>
                  <a:lnTo>
                    <a:pt x="124967" y="107441"/>
                  </a:lnTo>
                  <a:lnTo>
                    <a:pt x="124967" y="0"/>
                  </a:lnTo>
                  <a:lnTo>
                    <a:pt x="374904" y="0"/>
                  </a:lnTo>
                  <a:lnTo>
                    <a:pt x="374904" y="107441"/>
                  </a:lnTo>
                  <a:lnTo>
                    <a:pt x="499871" y="107441"/>
                  </a:lnTo>
                  <a:lnTo>
                    <a:pt x="249936" y="214884"/>
                  </a:lnTo>
                  <a:lnTo>
                    <a:pt x="0" y="107441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127" y="4323588"/>
            <a:ext cx="3500628" cy="2171700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25" dirty="0"/>
              <a:t>15</a:t>
            </a:fld>
            <a:endParaRPr spc="-1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9255" y="214884"/>
            <a:ext cx="6428740" cy="646430"/>
          </a:xfrm>
          <a:prstGeom prst="rect">
            <a:avLst/>
          </a:prstGeom>
          <a:solidFill>
            <a:srgbClr val="FFEAC6"/>
          </a:solidFill>
        </p:spPr>
        <p:txBody>
          <a:bodyPr vert="horz" wrap="square" lIns="0" tIns="4445" rIns="0" bIns="0" rtlCol="0">
            <a:spAutoFit/>
          </a:bodyPr>
          <a:lstStyle/>
          <a:p>
            <a:pPr marL="1522730">
              <a:lnSpc>
                <a:spcPct val="100000"/>
              </a:lnSpc>
              <a:spcBef>
                <a:spcPts val="35"/>
              </a:spcBef>
            </a:pPr>
            <a:r>
              <a:rPr sz="2000" b="1" spc="-30" dirty="0">
                <a:solidFill>
                  <a:srgbClr val="1C2043"/>
                </a:solidFill>
                <a:latin typeface="Roboto Cn"/>
                <a:cs typeface="Roboto Cn"/>
              </a:rPr>
              <a:t>За</a:t>
            </a:r>
            <a:r>
              <a:rPr sz="2000" b="1" spc="15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-45" dirty="0">
                <a:solidFill>
                  <a:srgbClr val="1C2043"/>
                </a:solidFill>
                <a:latin typeface="Roboto Cn"/>
                <a:cs typeface="Roboto Cn"/>
              </a:rPr>
              <a:t>2021-2022</a:t>
            </a:r>
            <a:r>
              <a:rPr sz="2000" b="1" spc="45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5" dirty="0">
                <a:solidFill>
                  <a:srgbClr val="1C2043"/>
                </a:solidFill>
                <a:latin typeface="Roboto Cn"/>
                <a:cs typeface="Roboto Cn"/>
              </a:rPr>
              <a:t>учебный</a:t>
            </a:r>
            <a:r>
              <a:rPr sz="2000" b="1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-15" dirty="0">
                <a:solidFill>
                  <a:srgbClr val="1C2043"/>
                </a:solidFill>
                <a:latin typeface="Roboto Cn"/>
                <a:cs typeface="Roboto Cn"/>
              </a:rPr>
              <a:t>год</a:t>
            </a:r>
            <a:r>
              <a:rPr sz="2000" b="1" spc="10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-10" dirty="0">
                <a:solidFill>
                  <a:srgbClr val="1C2043"/>
                </a:solidFill>
                <a:latin typeface="Roboto Cn"/>
                <a:cs typeface="Roboto Cn"/>
              </a:rPr>
              <a:t>надо</a:t>
            </a:r>
            <a:r>
              <a:rPr sz="2000" b="1" spc="5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-5" dirty="0">
                <a:solidFill>
                  <a:srgbClr val="1C2043"/>
                </a:solidFill>
                <a:latin typeface="Roboto Cn"/>
                <a:cs typeface="Roboto Cn"/>
              </a:rPr>
              <a:t>разработать</a:t>
            </a:r>
            <a:endParaRPr sz="2000">
              <a:latin typeface="Roboto Cn"/>
              <a:cs typeface="Roboto Cn"/>
            </a:endParaRPr>
          </a:p>
          <a:p>
            <a:pPr marL="3837940">
              <a:lnSpc>
                <a:spcPct val="100000"/>
              </a:lnSpc>
            </a:pPr>
            <a:r>
              <a:rPr sz="2000" b="1" spc="10" dirty="0">
                <a:solidFill>
                  <a:srgbClr val="1C2043"/>
                </a:solidFill>
                <a:latin typeface="Roboto Cn"/>
                <a:cs typeface="Roboto Cn"/>
              </a:rPr>
              <a:t>новые</a:t>
            </a:r>
            <a:r>
              <a:rPr sz="2000" b="1" spc="20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5" dirty="0">
                <a:solidFill>
                  <a:srgbClr val="1C2043"/>
                </a:solidFill>
                <a:latin typeface="Roboto Cn"/>
                <a:cs typeface="Roboto Cn"/>
              </a:rPr>
              <a:t>ООП</a:t>
            </a:r>
            <a:r>
              <a:rPr sz="2000" b="1" spc="-5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5" dirty="0">
                <a:solidFill>
                  <a:srgbClr val="1C2043"/>
                </a:solidFill>
                <a:latin typeface="Roboto Cn"/>
                <a:cs typeface="Roboto Cn"/>
              </a:rPr>
              <a:t>НОО</a:t>
            </a:r>
            <a:r>
              <a:rPr sz="2000" b="1" spc="10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15" dirty="0">
                <a:solidFill>
                  <a:srgbClr val="1C2043"/>
                </a:solidFill>
                <a:latin typeface="Roboto Cn"/>
                <a:cs typeface="Roboto Cn"/>
              </a:rPr>
              <a:t>и</a:t>
            </a:r>
            <a:r>
              <a:rPr sz="2000" b="1" spc="10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5" dirty="0">
                <a:solidFill>
                  <a:srgbClr val="1C2043"/>
                </a:solidFill>
                <a:latin typeface="Roboto Cn"/>
                <a:cs typeface="Roboto Cn"/>
              </a:rPr>
              <a:t>ООО</a:t>
            </a:r>
            <a:endParaRPr sz="2000">
              <a:latin typeface="Roboto Cn"/>
              <a:cs typeface="Roboto C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29889" y="1143761"/>
            <a:ext cx="3072765" cy="370840"/>
          </a:xfrm>
          <a:custGeom>
            <a:avLst/>
            <a:gdLst/>
            <a:ahLst/>
            <a:cxnLst/>
            <a:rect l="l" t="t" r="r" b="b"/>
            <a:pathLst>
              <a:path w="3072765" h="370840">
                <a:moveTo>
                  <a:pt x="3072384" y="0"/>
                </a:moveTo>
                <a:lnTo>
                  <a:pt x="0" y="0"/>
                </a:lnTo>
                <a:lnTo>
                  <a:pt x="0" y="370332"/>
                </a:lnTo>
                <a:lnTo>
                  <a:pt x="3072384" y="370332"/>
                </a:lnTo>
                <a:lnTo>
                  <a:pt x="3072384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9889" y="1143761"/>
            <a:ext cx="3072765" cy="370840"/>
          </a:xfrm>
          <a:prstGeom prst="rect">
            <a:avLst/>
          </a:prstGeom>
          <a:ln w="28575">
            <a:solidFill>
              <a:srgbClr val="1C2043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67740">
              <a:lnSpc>
                <a:spcPct val="100000"/>
              </a:lnSpc>
              <a:spcBef>
                <a:spcPts val="325"/>
              </a:spcBef>
            </a:pP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Про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165" dirty="0">
                <a:solidFill>
                  <a:srgbClr val="1C2043"/>
                </a:solidFill>
                <a:latin typeface="Arial"/>
                <a:cs typeface="Arial"/>
              </a:rPr>
              <a:t>к</a:t>
            </a:r>
            <a:r>
              <a:rPr sz="1800" b="1" spc="-160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1800" b="1" spc="-9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60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1800" b="1" spc="-250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1800" b="1" spc="-229" dirty="0">
                <a:solidFill>
                  <a:srgbClr val="1C2043"/>
                </a:solidFill>
                <a:latin typeface="Arial"/>
                <a:cs typeface="Arial"/>
              </a:rPr>
              <a:t>П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7145" y="1744217"/>
            <a:ext cx="3642360" cy="646430"/>
          </a:xfrm>
          <a:custGeom>
            <a:avLst/>
            <a:gdLst/>
            <a:ahLst/>
            <a:cxnLst/>
            <a:rect l="l" t="t" r="r" b="b"/>
            <a:pathLst>
              <a:path w="3642360" h="646430">
                <a:moveTo>
                  <a:pt x="3642360" y="0"/>
                </a:moveTo>
                <a:lnTo>
                  <a:pt x="0" y="0"/>
                </a:lnTo>
                <a:lnTo>
                  <a:pt x="0" y="646176"/>
                </a:lnTo>
                <a:lnTo>
                  <a:pt x="3642360" y="646176"/>
                </a:lnTo>
                <a:lnTo>
                  <a:pt x="364236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145" y="1744217"/>
            <a:ext cx="3642360" cy="646430"/>
          </a:xfrm>
          <a:prstGeom prst="rect">
            <a:avLst/>
          </a:prstGeom>
          <a:ln w="28575">
            <a:solidFill>
              <a:srgbClr val="1C2043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по</a:t>
            </a:r>
            <a:r>
              <a:rPr sz="1800" b="1" spc="-10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новому</a:t>
            </a:r>
            <a:r>
              <a:rPr sz="1800" b="1" spc="-9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29" dirty="0">
                <a:solidFill>
                  <a:srgbClr val="1C2043"/>
                </a:solidFill>
                <a:latin typeface="Arial"/>
                <a:cs typeface="Arial"/>
              </a:rPr>
              <a:t>ФГО</a:t>
            </a:r>
            <a:r>
              <a:rPr sz="1800" b="1" spc="-225" dirty="0">
                <a:solidFill>
                  <a:srgbClr val="1C2043"/>
                </a:solidFill>
                <a:latin typeface="Arial"/>
                <a:cs typeface="Arial"/>
              </a:rPr>
              <a:t>С</a:t>
            </a:r>
            <a:r>
              <a:rPr sz="1800" b="1" spc="-9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54" dirty="0">
                <a:solidFill>
                  <a:srgbClr val="1C2043"/>
                </a:solidFill>
                <a:latin typeface="Arial"/>
                <a:cs typeface="Arial"/>
              </a:rPr>
              <a:t>ОО</a:t>
            </a:r>
            <a:r>
              <a:rPr sz="1800" b="1" spc="-250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1800" b="1" spc="-9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р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а</a:t>
            </a:r>
            <a:r>
              <a:rPr sz="1800" b="1" spc="-165" dirty="0">
                <a:solidFill>
                  <a:srgbClr val="1C2043"/>
                </a:solidFill>
                <a:latin typeface="Arial"/>
                <a:cs typeface="Arial"/>
              </a:rPr>
              <a:t>з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р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бо</a:t>
            </a:r>
            <a:r>
              <a:rPr sz="1800" b="1" spc="-170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а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й</a:t>
            </a:r>
            <a:r>
              <a:rPr sz="1800" b="1" spc="-170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1800" b="1" spc="-180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204" dirty="0">
                <a:solidFill>
                  <a:srgbClr val="C00000"/>
                </a:solidFill>
                <a:latin typeface="Arial"/>
                <a:cs typeface="Arial"/>
              </a:rPr>
              <a:t>до</a:t>
            </a:r>
            <a:r>
              <a:rPr sz="18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8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800" b="1" spc="-195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sz="1800" b="1" spc="-17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C00000"/>
                </a:solidFill>
                <a:latin typeface="Arial"/>
                <a:cs typeface="Arial"/>
              </a:rPr>
              <a:t>ябр</a:t>
            </a:r>
            <a:r>
              <a:rPr sz="1800" b="1" spc="-190" dirty="0">
                <a:solidFill>
                  <a:srgbClr val="C00000"/>
                </a:solidFill>
                <a:latin typeface="Arial"/>
                <a:cs typeface="Arial"/>
              </a:rPr>
              <a:t>я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800" b="1" spc="-195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800" b="1" spc="-19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800" b="1" spc="-18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70" dirty="0">
                <a:solidFill>
                  <a:srgbClr val="C00000"/>
                </a:solidFill>
                <a:latin typeface="Arial"/>
                <a:cs typeface="Arial"/>
              </a:rPr>
              <a:t>го</a:t>
            </a:r>
            <a:r>
              <a:rPr sz="1800" b="1" spc="-220" dirty="0">
                <a:solidFill>
                  <a:srgbClr val="C00000"/>
                </a:solidFill>
                <a:latin typeface="Arial"/>
                <a:cs typeface="Arial"/>
              </a:rPr>
              <a:t>д</a:t>
            </a:r>
            <a:r>
              <a:rPr sz="1800" b="1" spc="-185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87646" y="1744217"/>
            <a:ext cx="3714115" cy="646430"/>
          </a:xfrm>
          <a:custGeom>
            <a:avLst/>
            <a:gdLst/>
            <a:ahLst/>
            <a:cxnLst/>
            <a:rect l="l" t="t" r="r" b="b"/>
            <a:pathLst>
              <a:path w="3714115" h="646430">
                <a:moveTo>
                  <a:pt x="3713988" y="0"/>
                </a:moveTo>
                <a:lnTo>
                  <a:pt x="0" y="0"/>
                </a:lnTo>
                <a:lnTo>
                  <a:pt x="0" y="646176"/>
                </a:lnTo>
                <a:lnTo>
                  <a:pt x="3713988" y="646176"/>
                </a:lnTo>
                <a:lnTo>
                  <a:pt x="3713988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7646" y="1744217"/>
            <a:ext cx="3714115" cy="646430"/>
          </a:xfrm>
          <a:prstGeom prst="rect">
            <a:avLst/>
          </a:prstGeom>
          <a:ln w="28575">
            <a:solidFill>
              <a:srgbClr val="1C204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1800" b="1" spc="-10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15" dirty="0">
                <a:solidFill>
                  <a:srgbClr val="1C2043"/>
                </a:solidFill>
                <a:latin typeface="Arial"/>
                <a:cs typeface="Arial"/>
              </a:rPr>
              <a:t>новом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у</a:t>
            </a:r>
            <a:r>
              <a:rPr sz="1800" b="1" spc="-9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20" dirty="0">
                <a:solidFill>
                  <a:srgbClr val="1C2043"/>
                </a:solidFill>
                <a:latin typeface="Arial"/>
                <a:cs typeface="Arial"/>
              </a:rPr>
              <a:t>ФГ</a:t>
            </a:r>
            <a:r>
              <a:rPr sz="1800" b="1" spc="-235" dirty="0">
                <a:solidFill>
                  <a:srgbClr val="1C2043"/>
                </a:solidFill>
                <a:latin typeface="Arial"/>
                <a:cs typeface="Arial"/>
              </a:rPr>
              <a:t>ОС</a:t>
            </a:r>
            <a:r>
              <a:rPr sz="1800" b="1" spc="-9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45" dirty="0">
                <a:solidFill>
                  <a:srgbClr val="1C2043"/>
                </a:solidFill>
                <a:latin typeface="Arial"/>
                <a:cs typeface="Arial"/>
              </a:rPr>
              <a:t>НО</a:t>
            </a:r>
            <a:r>
              <a:rPr sz="1800" b="1" spc="-254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1800" b="1" spc="-9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р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а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зр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бо</a:t>
            </a:r>
            <a:r>
              <a:rPr sz="1800" b="1" spc="-170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а</a:t>
            </a:r>
            <a:r>
              <a:rPr sz="1800" b="1" spc="-215" dirty="0">
                <a:solidFill>
                  <a:srgbClr val="1C2043"/>
                </a:solidFill>
                <a:latin typeface="Arial"/>
                <a:cs typeface="Arial"/>
              </a:rPr>
              <a:t>й</a:t>
            </a:r>
            <a:r>
              <a:rPr sz="1800" b="1" spc="-170" dirty="0">
                <a:solidFill>
                  <a:srgbClr val="1C2043"/>
                </a:solidFill>
                <a:latin typeface="Arial"/>
                <a:cs typeface="Arial"/>
              </a:rPr>
              <a:t>те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b="1" spc="-165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18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8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8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C00000"/>
                </a:solidFill>
                <a:latin typeface="Arial"/>
                <a:cs typeface="Arial"/>
              </a:rPr>
              <a:t>ап</a:t>
            </a:r>
            <a:r>
              <a:rPr sz="1800" b="1" spc="-200" dirty="0">
                <a:solidFill>
                  <a:srgbClr val="C00000"/>
                </a:solidFill>
                <a:latin typeface="Arial"/>
                <a:cs typeface="Arial"/>
              </a:rPr>
              <a:t>реля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C00000"/>
                </a:solidFill>
                <a:latin typeface="Arial"/>
                <a:cs typeface="Arial"/>
              </a:rPr>
              <a:t>202</a:t>
            </a:r>
            <a:r>
              <a:rPr sz="1800" b="1" spc="-18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C00000"/>
                </a:solidFill>
                <a:latin typeface="Arial"/>
                <a:cs typeface="Arial"/>
              </a:rPr>
              <a:t>г</a:t>
            </a:r>
            <a:r>
              <a:rPr sz="1800" b="1" spc="-210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800" b="1" spc="-195" dirty="0">
                <a:solidFill>
                  <a:srgbClr val="C00000"/>
                </a:solidFill>
                <a:latin typeface="Arial"/>
                <a:cs typeface="Arial"/>
              </a:rPr>
              <a:t>да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42032" y="1514093"/>
            <a:ext cx="4169410" cy="231140"/>
          </a:xfrm>
          <a:custGeom>
            <a:avLst/>
            <a:gdLst/>
            <a:ahLst/>
            <a:cxnLst/>
            <a:rect l="l" t="t" r="r" b="b"/>
            <a:pathLst>
              <a:path w="4169409" h="231139">
                <a:moveTo>
                  <a:pt x="4169283" y="117094"/>
                </a:moveTo>
                <a:lnTo>
                  <a:pt x="4166870" y="108331"/>
                </a:lnTo>
                <a:lnTo>
                  <a:pt x="4160139" y="104394"/>
                </a:lnTo>
                <a:lnTo>
                  <a:pt x="4153281" y="100457"/>
                </a:lnTo>
                <a:lnTo>
                  <a:pt x="4144518" y="102743"/>
                </a:lnTo>
                <a:lnTo>
                  <a:pt x="4140581" y="109601"/>
                </a:lnTo>
                <a:lnTo>
                  <a:pt x="4117213" y="149644"/>
                </a:lnTo>
                <a:lnTo>
                  <a:pt x="4117213" y="129667"/>
                </a:lnTo>
                <a:lnTo>
                  <a:pt x="4117213" y="115316"/>
                </a:lnTo>
                <a:lnTo>
                  <a:pt x="4117213" y="107442"/>
                </a:lnTo>
                <a:lnTo>
                  <a:pt x="4110736" y="101092"/>
                </a:lnTo>
                <a:lnTo>
                  <a:pt x="4088638" y="101092"/>
                </a:lnTo>
                <a:lnTo>
                  <a:pt x="4088638" y="129667"/>
                </a:lnTo>
                <a:lnTo>
                  <a:pt x="4088638" y="149644"/>
                </a:lnTo>
                <a:lnTo>
                  <a:pt x="4076979" y="129667"/>
                </a:lnTo>
                <a:lnTo>
                  <a:pt x="4088638" y="129667"/>
                </a:lnTo>
                <a:lnTo>
                  <a:pt x="4088638" y="101092"/>
                </a:lnTo>
                <a:lnTo>
                  <a:pt x="4054957" y="101092"/>
                </a:lnTo>
                <a:lnTo>
                  <a:pt x="4052570" y="100457"/>
                </a:lnTo>
                <a:lnTo>
                  <a:pt x="4051452" y="101092"/>
                </a:lnTo>
                <a:lnTo>
                  <a:pt x="1938274" y="101092"/>
                </a:lnTo>
                <a:lnTo>
                  <a:pt x="1938274" y="0"/>
                </a:lnTo>
                <a:lnTo>
                  <a:pt x="1938020" y="0"/>
                </a:lnTo>
                <a:lnTo>
                  <a:pt x="1909699" y="0"/>
                </a:lnTo>
                <a:lnTo>
                  <a:pt x="1909445" y="0"/>
                </a:lnTo>
                <a:lnTo>
                  <a:pt x="1909445" y="101092"/>
                </a:lnTo>
                <a:lnTo>
                  <a:pt x="117792" y="101092"/>
                </a:lnTo>
                <a:lnTo>
                  <a:pt x="116713" y="100457"/>
                </a:lnTo>
                <a:lnTo>
                  <a:pt x="114274" y="101092"/>
                </a:lnTo>
                <a:lnTo>
                  <a:pt x="92290" y="101092"/>
                </a:lnTo>
                <a:lnTo>
                  <a:pt x="92290" y="129667"/>
                </a:lnTo>
                <a:lnTo>
                  <a:pt x="80645" y="149644"/>
                </a:lnTo>
                <a:lnTo>
                  <a:pt x="80518" y="149860"/>
                </a:lnTo>
                <a:lnTo>
                  <a:pt x="80645" y="129667"/>
                </a:lnTo>
                <a:lnTo>
                  <a:pt x="92290" y="129667"/>
                </a:lnTo>
                <a:lnTo>
                  <a:pt x="92290" y="101092"/>
                </a:lnTo>
                <a:lnTo>
                  <a:pt x="58420" y="101092"/>
                </a:lnTo>
                <a:lnTo>
                  <a:pt x="52070" y="107442"/>
                </a:lnTo>
                <a:lnTo>
                  <a:pt x="52070" y="149860"/>
                </a:lnTo>
                <a:lnTo>
                  <a:pt x="52070" y="202438"/>
                </a:lnTo>
                <a:lnTo>
                  <a:pt x="51943" y="149644"/>
                </a:lnTo>
                <a:lnTo>
                  <a:pt x="28575" y="109601"/>
                </a:lnTo>
                <a:lnTo>
                  <a:pt x="24638" y="102743"/>
                </a:lnTo>
                <a:lnTo>
                  <a:pt x="15875" y="100457"/>
                </a:lnTo>
                <a:lnTo>
                  <a:pt x="9144" y="104394"/>
                </a:lnTo>
                <a:lnTo>
                  <a:pt x="2286" y="108331"/>
                </a:lnTo>
                <a:lnTo>
                  <a:pt x="0" y="117094"/>
                </a:lnTo>
                <a:lnTo>
                  <a:pt x="3937" y="123952"/>
                </a:lnTo>
                <a:lnTo>
                  <a:pt x="66294" y="230759"/>
                </a:lnTo>
                <a:lnTo>
                  <a:pt x="82816" y="202438"/>
                </a:lnTo>
                <a:lnTo>
                  <a:pt x="125310" y="129667"/>
                </a:lnTo>
                <a:lnTo>
                  <a:pt x="1916176" y="129667"/>
                </a:lnTo>
                <a:lnTo>
                  <a:pt x="1931543" y="129667"/>
                </a:lnTo>
                <a:lnTo>
                  <a:pt x="4043819" y="129667"/>
                </a:lnTo>
                <a:lnTo>
                  <a:pt x="4102862" y="230759"/>
                </a:lnTo>
                <a:lnTo>
                  <a:pt x="4119384" y="202438"/>
                </a:lnTo>
                <a:lnTo>
                  <a:pt x="4165219" y="123952"/>
                </a:lnTo>
                <a:lnTo>
                  <a:pt x="4169283" y="117094"/>
                </a:lnTo>
                <a:close/>
              </a:path>
            </a:pathLst>
          </a:custGeom>
          <a:solidFill>
            <a:srgbClr val="033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44118" y="2636773"/>
          <a:ext cx="8287385" cy="350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64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4274">
                <a:tc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200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Сод</a:t>
                      </a:r>
                      <a:r>
                        <a:rPr sz="1800" b="1" spc="-5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рж</a:t>
                      </a:r>
                      <a:r>
                        <a:rPr sz="1800" b="1" spc="-10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spc="-5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ни</a:t>
                      </a:r>
                      <a:r>
                        <a:rPr sz="1800" b="1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65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800" b="1" spc="-10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яте</a:t>
                      </a:r>
                      <a:r>
                        <a:rPr sz="1800" b="1" spc="-10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800" b="1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ьнос</a:t>
                      </a:r>
                      <a:r>
                        <a:rPr sz="1800" b="1" spc="-10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800" b="1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14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20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Сентябрь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9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Анализ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текущих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ООП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НОО</a:t>
                      </a:r>
                      <a:r>
                        <a:rPr sz="1800" spc="-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1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ООО,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прежде</a:t>
                      </a:r>
                      <a:r>
                        <a:rPr sz="18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чем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разрабатывать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новые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47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9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Октябрь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Разработка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пояснительных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4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записок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4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ООП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НОО</a:t>
                      </a:r>
                      <a:r>
                        <a:rPr sz="18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4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ООО</a:t>
                      </a:r>
                      <a:r>
                        <a:rPr sz="18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описания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нируем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8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зульт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св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ния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гр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мм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14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204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Ноябрь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Разработка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системы</a:t>
                      </a:r>
                      <a:r>
                        <a:rPr sz="18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4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оценки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достижения</a:t>
                      </a:r>
                      <a:r>
                        <a:rPr sz="18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планируемых</a:t>
                      </a:r>
                      <a:r>
                        <a:rPr sz="18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результатов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14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20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Декабрь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прог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амм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рмир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ния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УУД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14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204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Январь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Разработка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проектов</a:t>
                      </a:r>
                      <a:r>
                        <a:rPr sz="1800" spc="-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учебных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планов</a:t>
                      </a:r>
                      <a:r>
                        <a:rPr sz="18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планов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внеурочной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48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b="1" spc="-2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Февраль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-2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Разработка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документов</a:t>
                      </a:r>
                      <a:r>
                        <a:rPr sz="18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воспитанию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2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рабочей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4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календа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</a:t>
                      </a:r>
                      <a:r>
                        <a:rPr sz="1800" spc="-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льной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4271962" y="6236398"/>
            <a:ext cx="601980" cy="313690"/>
            <a:chOff x="4271962" y="6236398"/>
            <a:chExt cx="601980" cy="313690"/>
          </a:xfrm>
        </p:grpSpPr>
        <p:sp>
          <p:nvSpPr>
            <p:cNvPr id="12" name="object 12"/>
            <p:cNvSpPr/>
            <p:nvPr/>
          </p:nvSpPr>
          <p:spPr>
            <a:xfrm>
              <a:off x="4286250" y="6250685"/>
              <a:ext cx="573405" cy="285115"/>
            </a:xfrm>
            <a:custGeom>
              <a:avLst/>
              <a:gdLst/>
              <a:ahLst/>
              <a:cxnLst/>
              <a:rect l="l" t="t" r="r" b="b"/>
              <a:pathLst>
                <a:path w="573404" h="285115">
                  <a:moveTo>
                    <a:pt x="429767" y="0"/>
                  </a:moveTo>
                  <a:lnTo>
                    <a:pt x="143255" y="0"/>
                  </a:lnTo>
                  <a:lnTo>
                    <a:pt x="143255" y="142493"/>
                  </a:lnTo>
                  <a:lnTo>
                    <a:pt x="0" y="142493"/>
                  </a:lnTo>
                  <a:lnTo>
                    <a:pt x="286512" y="284987"/>
                  </a:lnTo>
                  <a:lnTo>
                    <a:pt x="573024" y="142493"/>
                  </a:lnTo>
                  <a:lnTo>
                    <a:pt x="429767" y="142493"/>
                  </a:lnTo>
                  <a:lnTo>
                    <a:pt x="429767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86250" y="6250685"/>
              <a:ext cx="573405" cy="285115"/>
            </a:xfrm>
            <a:custGeom>
              <a:avLst/>
              <a:gdLst/>
              <a:ahLst/>
              <a:cxnLst/>
              <a:rect l="l" t="t" r="r" b="b"/>
              <a:pathLst>
                <a:path w="573404" h="285115">
                  <a:moveTo>
                    <a:pt x="0" y="142493"/>
                  </a:moveTo>
                  <a:lnTo>
                    <a:pt x="143255" y="142493"/>
                  </a:lnTo>
                  <a:lnTo>
                    <a:pt x="143255" y="0"/>
                  </a:lnTo>
                  <a:lnTo>
                    <a:pt x="429767" y="0"/>
                  </a:lnTo>
                  <a:lnTo>
                    <a:pt x="429767" y="142493"/>
                  </a:lnTo>
                  <a:lnTo>
                    <a:pt x="573024" y="142493"/>
                  </a:lnTo>
                  <a:lnTo>
                    <a:pt x="286512" y="284987"/>
                  </a:lnTo>
                  <a:lnTo>
                    <a:pt x="0" y="142493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25" dirty="0"/>
              <a:t>16</a:t>
            </a:fld>
            <a:endParaRPr spc="-1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157243"/>
              </p:ext>
            </p:extLst>
          </p:nvPr>
        </p:nvGraphicFramePr>
        <p:xfrm>
          <a:off x="350774" y="1406397"/>
          <a:ext cx="8501380" cy="3971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7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3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4781"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200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Сод</a:t>
                      </a:r>
                      <a:r>
                        <a:rPr sz="1800" b="1" spc="-15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800" b="1" spc="-10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жа</a:t>
                      </a:r>
                      <a:r>
                        <a:rPr sz="1800" b="1" spc="-5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ни</a:t>
                      </a:r>
                      <a:r>
                        <a:rPr sz="1800" b="1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70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800" b="1" spc="-10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ят</a:t>
                      </a:r>
                      <a:r>
                        <a:rPr sz="1800" b="1" spc="-10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льн</a:t>
                      </a:r>
                      <a:r>
                        <a:rPr sz="1800" b="1" spc="-10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ос</a:t>
                      </a:r>
                      <a:r>
                        <a:rPr sz="1800" b="1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ти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602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2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Март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Учителя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начальных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классов</a:t>
                      </a:r>
                      <a:r>
                        <a:rPr sz="18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учителя-предметники,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которые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будут</a:t>
                      </a:r>
                      <a:r>
                        <a:rPr sz="18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работать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800" spc="-4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2022/23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году</a:t>
                      </a:r>
                      <a:r>
                        <a:rPr sz="18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1-х</a:t>
                      </a:r>
                      <a:r>
                        <a:rPr sz="18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классах,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4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должны</a:t>
                      </a:r>
                      <a:r>
                        <a:rPr sz="18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сдать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свои</a:t>
                      </a:r>
                      <a:r>
                        <a:rPr sz="18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готовые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рабочие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программы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7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204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Апрель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800" b="1" spc="-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9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апреля</a:t>
                      </a:r>
                      <a:r>
                        <a:rPr sz="1800" b="1" spc="-6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2022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года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проект</a:t>
                      </a:r>
                      <a:r>
                        <a:rPr sz="1800" spc="-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ООП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0" dirty="0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НОО</a:t>
                      </a:r>
                      <a:r>
                        <a:rPr lang="ru-RU" sz="1800" spc="-250" dirty="0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  ООП ООО</a:t>
                      </a:r>
                      <a:r>
                        <a:rPr sz="1800" spc="-75" dirty="0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4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должен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быть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полностью</a:t>
                      </a:r>
                      <a:r>
                        <a:rPr sz="1800" spc="-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готов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018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9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Май–август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  <a:tc>
                  <a:txBody>
                    <a:bodyPr/>
                    <a:lstStyle/>
                    <a:p>
                      <a:pPr marL="265430" indent="-173990">
                        <a:lnSpc>
                          <a:spcPct val="100000"/>
                        </a:lnSpc>
                        <a:spcBef>
                          <a:spcPts val="330"/>
                        </a:spcBef>
                        <a:buClr>
                          <a:srgbClr val="000000"/>
                        </a:buClr>
                        <a:buFont typeface="Wingdings"/>
                        <a:buChar char=""/>
                        <a:tabLst>
                          <a:tab pos="265430" algn="l"/>
                        </a:tabLst>
                      </a:pP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Запланируйте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доработку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ООП</a:t>
                      </a:r>
                      <a:r>
                        <a:rPr sz="18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0" dirty="0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НОО</a:t>
                      </a:r>
                      <a:r>
                        <a:rPr lang="ru-RU" sz="1800" spc="-250" dirty="0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  ООП ООО</a:t>
                      </a:r>
                      <a:r>
                        <a:rPr sz="1800" spc="-65" dirty="0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(при</a:t>
                      </a:r>
                      <a:r>
                        <a:rPr sz="18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необходимости).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265430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"/>
                        <a:tabLst>
                          <a:tab pos="265430" algn="l"/>
                        </a:tabLst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Учит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ля-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предметник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должн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дать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вы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прог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аммы.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265430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"/>
                        <a:tabLst>
                          <a:tab pos="265430" algn="l"/>
                        </a:tabLst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Все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оку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ен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ьт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8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С.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265430" marR="432434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"/>
                        <a:tabLst>
                          <a:tab pos="265430" algn="l"/>
                        </a:tabLst>
                      </a:pPr>
                      <a:r>
                        <a:rPr sz="1800" spc="-29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800" spc="-2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сентября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2022</a:t>
                      </a:r>
                      <a:r>
                        <a:rPr sz="1800" spc="-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года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запланируйте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рассмотрение/согласование</a:t>
                      </a:r>
                      <a:r>
                        <a:rPr sz="1800" spc="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ООП </a:t>
                      </a:r>
                      <a:r>
                        <a:rPr sz="1800" spc="-4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НОО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8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пед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е.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265430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"/>
                        <a:tabLst>
                          <a:tab pos="265430" algn="l"/>
                        </a:tabLst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жд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ние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НОО</a:t>
                      </a:r>
                      <a:r>
                        <a:rPr sz="1800" spc="-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дир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оро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м.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265430" indent="-17399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Font typeface="Wingdings"/>
                        <a:buChar char=""/>
                        <a:tabLst>
                          <a:tab pos="265430" algn="l"/>
                        </a:tabLst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Гот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800" spc="-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НОО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мес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тит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олы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25" dirty="0"/>
              <a:t>17</a:t>
            </a:fld>
            <a:endParaRPr spc="-125" dirty="0"/>
          </a:p>
        </p:txBody>
      </p:sp>
      <p:sp>
        <p:nvSpPr>
          <p:cNvPr id="3" name="object 3"/>
          <p:cNvSpPr txBox="1"/>
          <p:nvPr/>
        </p:nvSpPr>
        <p:spPr>
          <a:xfrm>
            <a:off x="2429255" y="214884"/>
            <a:ext cx="6428740" cy="646430"/>
          </a:xfrm>
          <a:prstGeom prst="rect">
            <a:avLst/>
          </a:prstGeom>
          <a:solidFill>
            <a:srgbClr val="FFEAC6"/>
          </a:solidFill>
        </p:spPr>
        <p:txBody>
          <a:bodyPr vert="horz" wrap="square" lIns="0" tIns="4445" rIns="0" bIns="0" rtlCol="0">
            <a:spAutoFit/>
          </a:bodyPr>
          <a:lstStyle/>
          <a:p>
            <a:pPr marL="1522730">
              <a:lnSpc>
                <a:spcPct val="100000"/>
              </a:lnSpc>
              <a:spcBef>
                <a:spcPts val="35"/>
              </a:spcBef>
            </a:pPr>
            <a:r>
              <a:rPr sz="2000" b="1" spc="-30" dirty="0">
                <a:solidFill>
                  <a:srgbClr val="1C2043"/>
                </a:solidFill>
                <a:latin typeface="Roboto Cn"/>
                <a:cs typeface="Roboto Cn"/>
              </a:rPr>
              <a:t>За</a:t>
            </a:r>
            <a:r>
              <a:rPr sz="2000" b="1" spc="15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-45" dirty="0">
                <a:solidFill>
                  <a:srgbClr val="1C2043"/>
                </a:solidFill>
                <a:latin typeface="Roboto Cn"/>
                <a:cs typeface="Roboto Cn"/>
              </a:rPr>
              <a:t>2021-2022</a:t>
            </a:r>
            <a:r>
              <a:rPr sz="2000" b="1" spc="45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5" dirty="0">
                <a:solidFill>
                  <a:srgbClr val="1C2043"/>
                </a:solidFill>
                <a:latin typeface="Roboto Cn"/>
                <a:cs typeface="Roboto Cn"/>
              </a:rPr>
              <a:t>учебный</a:t>
            </a:r>
            <a:r>
              <a:rPr sz="2000" b="1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-15" dirty="0">
                <a:solidFill>
                  <a:srgbClr val="1C2043"/>
                </a:solidFill>
                <a:latin typeface="Roboto Cn"/>
                <a:cs typeface="Roboto Cn"/>
              </a:rPr>
              <a:t>год</a:t>
            </a:r>
            <a:r>
              <a:rPr sz="2000" b="1" spc="10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-10" dirty="0">
                <a:solidFill>
                  <a:srgbClr val="1C2043"/>
                </a:solidFill>
                <a:latin typeface="Roboto Cn"/>
                <a:cs typeface="Roboto Cn"/>
              </a:rPr>
              <a:t>надо</a:t>
            </a:r>
            <a:r>
              <a:rPr sz="2000" b="1" spc="5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-5" dirty="0">
                <a:solidFill>
                  <a:srgbClr val="1C2043"/>
                </a:solidFill>
                <a:latin typeface="Roboto Cn"/>
                <a:cs typeface="Roboto Cn"/>
              </a:rPr>
              <a:t>разработать</a:t>
            </a:r>
            <a:endParaRPr sz="2000">
              <a:latin typeface="Roboto Cn"/>
              <a:cs typeface="Roboto Cn"/>
            </a:endParaRPr>
          </a:p>
          <a:p>
            <a:pPr marL="3837940">
              <a:lnSpc>
                <a:spcPct val="100000"/>
              </a:lnSpc>
            </a:pPr>
            <a:r>
              <a:rPr sz="2000" b="1" spc="10" dirty="0">
                <a:solidFill>
                  <a:srgbClr val="1C2043"/>
                </a:solidFill>
                <a:latin typeface="Roboto Cn"/>
                <a:cs typeface="Roboto Cn"/>
              </a:rPr>
              <a:t>новые</a:t>
            </a:r>
            <a:r>
              <a:rPr sz="2000" b="1" spc="15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5" dirty="0">
                <a:solidFill>
                  <a:srgbClr val="1C2043"/>
                </a:solidFill>
                <a:latin typeface="Roboto Cn"/>
                <a:cs typeface="Roboto Cn"/>
              </a:rPr>
              <a:t>ООП</a:t>
            </a:r>
            <a:r>
              <a:rPr sz="2000" b="1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5" dirty="0">
                <a:solidFill>
                  <a:srgbClr val="1C2043"/>
                </a:solidFill>
                <a:latin typeface="Roboto Cn"/>
                <a:cs typeface="Roboto Cn"/>
              </a:rPr>
              <a:t>НОО </a:t>
            </a:r>
            <a:r>
              <a:rPr sz="2000" b="1" spc="15" dirty="0">
                <a:solidFill>
                  <a:srgbClr val="1C2043"/>
                </a:solidFill>
                <a:latin typeface="Roboto Cn"/>
                <a:cs typeface="Roboto Cn"/>
              </a:rPr>
              <a:t>и</a:t>
            </a:r>
            <a:r>
              <a:rPr sz="2000" b="1" spc="10" dirty="0">
                <a:solidFill>
                  <a:srgbClr val="1C2043"/>
                </a:solidFill>
                <a:latin typeface="Roboto Cn"/>
                <a:cs typeface="Roboto Cn"/>
              </a:rPr>
              <a:t> </a:t>
            </a:r>
            <a:r>
              <a:rPr sz="2000" b="1" spc="5" dirty="0">
                <a:solidFill>
                  <a:srgbClr val="1C2043"/>
                </a:solidFill>
                <a:latin typeface="Roboto Cn"/>
                <a:cs typeface="Roboto Cn"/>
              </a:rPr>
              <a:t>ООО</a:t>
            </a:r>
            <a:endParaRPr sz="2000">
              <a:latin typeface="Roboto Cn"/>
              <a:cs typeface="Roboto C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3165" y="863345"/>
            <a:ext cx="4355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35" dirty="0">
                <a:solidFill>
                  <a:srgbClr val="F3F3F3"/>
                </a:solidFill>
              </a:rPr>
              <a:t>КАК</a:t>
            </a:r>
            <a:r>
              <a:rPr sz="2000" spc="-114" dirty="0">
                <a:solidFill>
                  <a:srgbClr val="F3F3F3"/>
                </a:solidFill>
              </a:rPr>
              <a:t> </a:t>
            </a:r>
            <a:r>
              <a:rPr sz="2000" spc="-260" dirty="0">
                <a:solidFill>
                  <a:srgbClr val="F3F3F3"/>
                </a:solidFill>
              </a:rPr>
              <a:t>С</a:t>
            </a:r>
            <a:r>
              <a:rPr sz="2000" spc="-275" dirty="0">
                <a:solidFill>
                  <a:srgbClr val="F3F3F3"/>
                </a:solidFill>
              </a:rPr>
              <a:t>О</a:t>
            </a:r>
            <a:r>
              <a:rPr sz="2000" spc="-240" dirty="0">
                <a:solidFill>
                  <a:srgbClr val="F3F3F3"/>
                </a:solidFill>
              </a:rPr>
              <a:t>СТ</a:t>
            </a:r>
            <a:r>
              <a:rPr sz="2000" spc="-254" dirty="0">
                <a:solidFill>
                  <a:srgbClr val="F3F3F3"/>
                </a:solidFill>
              </a:rPr>
              <a:t>А</a:t>
            </a:r>
            <a:r>
              <a:rPr sz="2000" spc="-260" dirty="0">
                <a:solidFill>
                  <a:srgbClr val="F3F3F3"/>
                </a:solidFill>
              </a:rPr>
              <a:t>В</a:t>
            </a:r>
            <a:r>
              <a:rPr sz="2000" spc="-254" dirty="0">
                <a:solidFill>
                  <a:srgbClr val="F3F3F3"/>
                </a:solidFill>
              </a:rPr>
              <a:t>И</a:t>
            </a:r>
            <a:r>
              <a:rPr sz="2000" spc="-240" dirty="0">
                <a:solidFill>
                  <a:srgbClr val="F3F3F3"/>
                </a:solidFill>
              </a:rPr>
              <a:t>ТЬ</a:t>
            </a:r>
            <a:r>
              <a:rPr sz="2000" spc="-155" dirty="0">
                <a:solidFill>
                  <a:srgbClr val="F3F3F3"/>
                </a:solidFill>
              </a:rPr>
              <a:t> </a:t>
            </a:r>
            <a:r>
              <a:rPr sz="2000" spc="-254" dirty="0">
                <a:solidFill>
                  <a:srgbClr val="F3F3F3"/>
                </a:solidFill>
              </a:rPr>
              <a:t>РАБ</a:t>
            </a:r>
            <a:r>
              <a:rPr sz="2000" spc="-275" dirty="0">
                <a:solidFill>
                  <a:srgbClr val="F3F3F3"/>
                </a:solidFill>
              </a:rPr>
              <a:t>О</a:t>
            </a:r>
            <a:r>
              <a:rPr sz="2000" spc="-245" dirty="0">
                <a:solidFill>
                  <a:srgbClr val="F3F3F3"/>
                </a:solidFill>
              </a:rPr>
              <a:t>ЧУ</a:t>
            </a:r>
            <a:r>
              <a:rPr sz="2000" spc="-370" dirty="0">
                <a:solidFill>
                  <a:srgbClr val="F3F3F3"/>
                </a:solidFill>
              </a:rPr>
              <a:t>Ю</a:t>
            </a:r>
            <a:r>
              <a:rPr sz="2000" spc="-130" dirty="0">
                <a:solidFill>
                  <a:srgbClr val="F3F3F3"/>
                </a:solidFill>
              </a:rPr>
              <a:t> </a:t>
            </a:r>
            <a:r>
              <a:rPr sz="2000" spc="-250" dirty="0">
                <a:solidFill>
                  <a:srgbClr val="F3F3F3"/>
                </a:solidFill>
              </a:rPr>
              <a:t>ПРОГРАММУ</a:t>
            </a:r>
            <a:endParaRPr sz="2000"/>
          </a:p>
        </p:txBody>
      </p:sp>
      <p:sp>
        <p:nvSpPr>
          <p:cNvPr id="12" name="object 12"/>
          <p:cNvSpPr txBox="1"/>
          <p:nvPr/>
        </p:nvSpPr>
        <p:spPr>
          <a:xfrm>
            <a:off x="8845677" y="628202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3F3F3"/>
                </a:solidFill>
                <a:latin typeface="Roboto Cn"/>
                <a:cs typeface="Roboto Cn"/>
              </a:rPr>
              <a:t>2</a:t>
            </a:r>
            <a:r>
              <a:rPr sz="1200" b="1" spc="-35" dirty="0">
                <a:solidFill>
                  <a:srgbClr val="F3F3F3"/>
                </a:solidFill>
                <a:latin typeface="Roboto Cn"/>
                <a:cs typeface="Roboto Cn"/>
              </a:rPr>
              <a:t>tı</a:t>
            </a:r>
            <a:endParaRPr sz="1200">
              <a:latin typeface="Roboto Cn"/>
              <a:cs typeface="Roboto C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4718" y="2139886"/>
            <a:ext cx="8244840" cy="2152015"/>
            <a:chOff x="414718" y="2139886"/>
            <a:chExt cx="8244840" cy="2152015"/>
          </a:xfrm>
        </p:grpSpPr>
        <p:sp>
          <p:nvSpPr>
            <p:cNvPr id="14" name="object 14"/>
            <p:cNvSpPr/>
            <p:nvPr/>
          </p:nvSpPr>
          <p:spPr>
            <a:xfrm>
              <a:off x="429005" y="2449829"/>
              <a:ext cx="8216265" cy="1827530"/>
            </a:xfrm>
            <a:custGeom>
              <a:avLst/>
              <a:gdLst/>
              <a:ahLst/>
              <a:cxnLst/>
              <a:rect l="l" t="t" r="r" b="b"/>
              <a:pathLst>
                <a:path w="8216265" h="1827529">
                  <a:moveTo>
                    <a:pt x="8215883" y="0"/>
                  </a:moveTo>
                  <a:lnTo>
                    <a:pt x="0" y="0"/>
                  </a:lnTo>
                  <a:lnTo>
                    <a:pt x="0" y="1827276"/>
                  </a:lnTo>
                  <a:lnTo>
                    <a:pt x="8215883" y="1827276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F3F3F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9005" y="2449829"/>
              <a:ext cx="8216265" cy="1827530"/>
            </a:xfrm>
            <a:custGeom>
              <a:avLst/>
              <a:gdLst/>
              <a:ahLst/>
              <a:cxnLst/>
              <a:rect l="l" t="t" r="r" b="b"/>
              <a:pathLst>
                <a:path w="8216265" h="1827529">
                  <a:moveTo>
                    <a:pt x="0" y="1827276"/>
                  </a:moveTo>
                  <a:lnTo>
                    <a:pt x="8215883" y="1827276"/>
                  </a:lnTo>
                  <a:lnTo>
                    <a:pt x="8215883" y="0"/>
                  </a:lnTo>
                  <a:lnTo>
                    <a:pt x="0" y="0"/>
                  </a:lnTo>
                  <a:lnTo>
                    <a:pt x="0" y="1827276"/>
                  </a:lnTo>
                  <a:close/>
                </a:path>
              </a:pathLst>
            </a:custGeom>
            <a:ln w="28575">
              <a:solidFill>
                <a:srgbClr val="043C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0486" y="2154173"/>
              <a:ext cx="5750560" cy="591820"/>
            </a:xfrm>
            <a:custGeom>
              <a:avLst/>
              <a:gdLst/>
              <a:ahLst/>
              <a:cxnLst/>
              <a:rect l="l" t="t" r="r" b="b"/>
              <a:pathLst>
                <a:path w="5750559" h="591819">
                  <a:moveTo>
                    <a:pt x="5651500" y="0"/>
                  </a:moveTo>
                  <a:lnTo>
                    <a:pt x="98551" y="0"/>
                  </a:lnTo>
                  <a:lnTo>
                    <a:pt x="60189" y="7737"/>
                  </a:lnTo>
                  <a:lnTo>
                    <a:pt x="28863" y="28844"/>
                  </a:lnTo>
                  <a:lnTo>
                    <a:pt x="7744" y="60168"/>
                  </a:lnTo>
                  <a:lnTo>
                    <a:pt x="0" y="98551"/>
                  </a:lnTo>
                  <a:lnTo>
                    <a:pt x="0" y="492760"/>
                  </a:lnTo>
                  <a:lnTo>
                    <a:pt x="7744" y="531143"/>
                  </a:lnTo>
                  <a:lnTo>
                    <a:pt x="28863" y="562467"/>
                  </a:lnTo>
                  <a:lnTo>
                    <a:pt x="60189" y="583574"/>
                  </a:lnTo>
                  <a:lnTo>
                    <a:pt x="98551" y="591312"/>
                  </a:lnTo>
                  <a:lnTo>
                    <a:pt x="5651500" y="591312"/>
                  </a:lnTo>
                  <a:lnTo>
                    <a:pt x="5689883" y="583574"/>
                  </a:lnTo>
                  <a:lnTo>
                    <a:pt x="5721207" y="562467"/>
                  </a:lnTo>
                  <a:lnTo>
                    <a:pt x="5742314" y="531143"/>
                  </a:lnTo>
                  <a:lnTo>
                    <a:pt x="5750052" y="492760"/>
                  </a:lnTo>
                  <a:lnTo>
                    <a:pt x="5750052" y="98551"/>
                  </a:lnTo>
                  <a:lnTo>
                    <a:pt x="5742314" y="60168"/>
                  </a:lnTo>
                  <a:lnTo>
                    <a:pt x="5721207" y="28844"/>
                  </a:lnTo>
                  <a:lnTo>
                    <a:pt x="5689883" y="7737"/>
                  </a:lnTo>
                  <a:lnTo>
                    <a:pt x="5651500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0486" y="2154173"/>
              <a:ext cx="5750560" cy="591820"/>
            </a:xfrm>
            <a:custGeom>
              <a:avLst/>
              <a:gdLst/>
              <a:ahLst/>
              <a:cxnLst/>
              <a:rect l="l" t="t" r="r" b="b"/>
              <a:pathLst>
                <a:path w="5750559" h="591819">
                  <a:moveTo>
                    <a:pt x="0" y="98551"/>
                  </a:moveTo>
                  <a:lnTo>
                    <a:pt x="7744" y="60168"/>
                  </a:lnTo>
                  <a:lnTo>
                    <a:pt x="28863" y="28844"/>
                  </a:lnTo>
                  <a:lnTo>
                    <a:pt x="60189" y="7737"/>
                  </a:lnTo>
                  <a:lnTo>
                    <a:pt x="98551" y="0"/>
                  </a:lnTo>
                  <a:lnTo>
                    <a:pt x="5651500" y="0"/>
                  </a:lnTo>
                  <a:lnTo>
                    <a:pt x="5689883" y="7737"/>
                  </a:lnTo>
                  <a:lnTo>
                    <a:pt x="5721207" y="28844"/>
                  </a:lnTo>
                  <a:lnTo>
                    <a:pt x="5742314" y="60168"/>
                  </a:lnTo>
                  <a:lnTo>
                    <a:pt x="5750052" y="98551"/>
                  </a:lnTo>
                  <a:lnTo>
                    <a:pt x="5750052" y="492760"/>
                  </a:lnTo>
                  <a:lnTo>
                    <a:pt x="5742314" y="531143"/>
                  </a:lnTo>
                  <a:lnTo>
                    <a:pt x="5721207" y="562467"/>
                  </a:lnTo>
                  <a:lnTo>
                    <a:pt x="5689883" y="583574"/>
                  </a:lnTo>
                  <a:lnTo>
                    <a:pt x="5651500" y="591312"/>
                  </a:lnTo>
                  <a:lnTo>
                    <a:pt x="98551" y="591312"/>
                  </a:lnTo>
                  <a:lnTo>
                    <a:pt x="60189" y="583574"/>
                  </a:lnTo>
                  <a:lnTo>
                    <a:pt x="28863" y="562467"/>
                  </a:lnTo>
                  <a:lnTo>
                    <a:pt x="7744" y="531143"/>
                  </a:lnTo>
                  <a:lnTo>
                    <a:pt x="0" y="492760"/>
                  </a:lnTo>
                  <a:lnTo>
                    <a:pt x="0" y="98551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14718" y="4343590"/>
            <a:ext cx="8244840" cy="1514475"/>
            <a:chOff x="414718" y="4343590"/>
            <a:chExt cx="8244840" cy="1514475"/>
          </a:xfrm>
        </p:grpSpPr>
        <p:sp>
          <p:nvSpPr>
            <p:cNvPr id="19" name="object 19"/>
            <p:cNvSpPr/>
            <p:nvPr/>
          </p:nvSpPr>
          <p:spPr>
            <a:xfrm>
              <a:off x="715517" y="4644390"/>
              <a:ext cx="7929880" cy="1199515"/>
            </a:xfrm>
            <a:custGeom>
              <a:avLst/>
              <a:gdLst/>
              <a:ahLst/>
              <a:cxnLst/>
              <a:rect l="l" t="t" r="r" b="b"/>
              <a:pathLst>
                <a:path w="7929880" h="1199514">
                  <a:moveTo>
                    <a:pt x="7929372" y="0"/>
                  </a:moveTo>
                  <a:lnTo>
                    <a:pt x="0" y="0"/>
                  </a:lnTo>
                  <a:lnTo>
                    <a:pt x="0" y="1199388"/>
                  </a:lnTo>
                  <a:lnTo>
                    <a:pt x="7929372" y="1199388"/>
                  </a:lnTo>
                  <a:lnTo>
                    <a:pt x="792937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5517" y="4644390"/>
              <a:ext cx="7929880" cy="1199515"/>
            </a:xfrm>
            <a:custGeom>
              <a:avLst/>
              <a:gdLst/>
              <a:ahLst/>
              <a:cxnLst/>
              <a:rect l="l" t="t" r="r" b="b"/>
              <a:pathLst>
                <a:path w="7929880" h="1199514">
                  <a:moveTo>
                    <a:pt x="0" y="1199388"/>
                  </a:moveTo>
                  <a:lnTo>
                    <a:pt x="7929372" y="1199388"/>
                  </a:lnTo>
                  <a:lnTo>
                    <a:pt x="7929372" y="0"/>
                  </a:lnTo>
                  <a:lnTo>
                    <a:pt x="0" y="0"/>
                  </a:lnTo>
                  <a:lnTo>
                    <a:pt x="0" y="1199388"/>
                  </a:lnTo>
                  <a:close/>
                </a:path>
              </a:pathLst>
            </a:custGeom>
            <a:ln w="28574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9005" y="435787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401" y="3738"/>
                  </a:lnTo>
                  <a:lnTo>
                    <a:pt x="195432" y="14563"/>
                  </a:lnTo>
                  <a:lnTo>
                    <a:pt x="154433" y="31886"/>
                  </a:lnTo>
                  <a:lnTo>
                    <a:pt x="116991" y="55120"/>
                  </a:lnTo>
                  <a:lnTo>
                    <a:pt x="83696" y="83677"/>
                  </a:lnTo>
                  <a:lnTo>
                    <a:pt x="55134" y="116970"/>
                  </a:lnTo>
                  <a:lnTo>
                    <a:pt x="31895" y="154411"/>
                  </a:lnTo>
                  <a:lnTo>
                    <a:pt x="14568" y="195413"/>
                  </a:lnTo>
                  <a:lnTo>
                    <a:pt x="3740" y="239388"/>
                  </a:lnTo>
                  <a:lnTo>
                    <a:pt x="0" y="285750"/>
                  </a:lnTo>
                  <a:lnTo>
                    <a:pt x="3740" y="332111"/>
                  </a:lnTo>
                  <a:lnTo>
                    <a:pt x="14568" y="376086"/>
                  </a:lnTo>
                  <a:lnTo>
                    <a:pt x="31895" y="417088"/>
                  </a:lnTo>
                  <a:lnTo>
                    <a:pt x="55134" y="454529"/>
                  </a:lnTo>
                  <a:lnTo>
                    <a:pt x="83696" y="487822"/>
                  </a:lnTo>
                  <a:lnTo>
                    <a:pt x="116991" y="516379"/>
                  </a:lnTo>
                  <a:lnTo>
                    <a:pt x="154433" y="539613"/>
                  </a:lnTo>
                  <a:lnTo>
                    <a:pt x="195432" y="556936"/>
                  </a:lnTo>
                  <a:lnTo>
                    <a:pt x="239401" y="567761"/>
                  </a:lnTo>
                  <a:lnTo>
                    <a:pt x="285750" y="571500"/>
                  </a:lnTo>
                  <a:lnTo>
                    <a:pt x="332098" y="567761"/>
                  </a:lnTo>
                  <a:lnTo>
                    <a:pt x="376067" y="556936"/>
                  </a:lnTo>
                  <a:lnTo>
                    <a:pt x="417066" y="539613"/>
                  </a:lnTo>
                  <a:lnTo>
                    <a:pt x="454508" y="516379"/>
                  </a:lnTo>
                  <a:lnTo>
                    <a:pt x="487803" y="487822"/>
                  </a:lnTo>
                  <a:lnTo>
                    <a:pt x="516365" y="454529"/>
                  </a:lnTo>
                  <a:lnTo>
                    <a:pt x="539604" y="417088"/>
                  </a:lnTo>
                  <a:lnTo>
                    <a:pt x="556931" y="376086"/>
                  </a:lnTo>
                  <a:lnTo>
                    <a:pt x="567759" y="332111"/>
                  </a:lnTo>
                  <a:lnTo>
                    <a:pt x="571500" y="285750"/>
                  </a:lnTo>
                  <a:lnTo>
                    <a:pt x="567759" y="239388"/>
                  </a:lnTo>
                  <a:lnTo>
                    <a:pt x="556931" y="195413"/>
                  </a:lnTo>
                  <a:lnTo>
                    <a:pt x="539604" y="154411"/>
                  </a:lnTo>
                  <a:lnTo>
                    <a:pt x="516365" y="116970"/>
                  </a:lnTo>
                  <a:lnTo>
                    <a:pt x="487803" y="83677"/>
                  </a:lnTo>
                  <a:lnTo>
                    <a:pt x="454508" y="55120"/>
                  </a:lnTo>
                  <a:lnTo>
                    <a:pt x="417066" y="31886"/>
                  </a:lnTo>
                  <a:lnTo>
                    <a:pt x="376067" y="14563"/>
                  </a:lnTo>
                  <a:lnTo>
                    <a:pt x="332098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D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9005" y="435787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40" y="239388"/>
                  </a:lnTo>
                  <a:lnTo>
                    <a:pt x="14568" y="195413"/>
                  </a:lnTo>
                  <a:lnTo>
                    <a:pt x="31895" y="154411"/>
                  </a:lnTo>
                  <a:lnTo>
                    <a:pt x="55134" y="116970"/>
                  </a:lnTo>
                  <a:lnTo>
                    <a:pt x="83696" y="83677"/>
                  </a:lnTo>
                  <a:lnTo>
                    <a:pt x="116991" y="55120"/>
                  </a:lnTo>
                  <a:lnTo>
                    <a:pt x="154433" y="31886"/>
                  </a:lnTo>
                  <a:lnTo>
                    <a:pt x="195432" y="14563"/>
                  </a:lnTo>
                  <a:lnTo>
                    <a:pt x="239401" y="3738"/>
                  </a:lnTo>
                  <a:lnTo>
                    <a:pt x="285750" y="0"/>
                  </a:lnTo>
                  <a:lnTo>
                    <a:pt x="332098" y="3738"/>
                  </a:lnTo>
                  <a:lnTo>
                    <a:pt x="376067" y="14563"/>
                  </a:lnTo>
                  <a:lnTo>
                    <a:pt x="417066" y="31886"/>
                  </a:lnTo>
                  <a:lnTo>
                    <a:pt x="454508" y="55120"/>
                  </a:lnTo>
                  <a:lnTo>
                    <a:pt x="487803" y="83677"/>
                  </a:lnTo>
                  <a:lnTo>
                    <a:pt x="516365" y="116970"/>
                  </a:lnTo>
                  <a:lnTo>
                    <a:pt x="539604" y="154411"/>
                  </a:lnTo>
                  <a:lnTo>
                    <a:pt x="556931" y="195413"/>
                  </a:lnTo>
                  <a:lnTo>
                    <a:pt x="567759" y="239388"/>
                  </a:lnTo>
                  <a:lnTo>
                    <a:pt x="571500" y="285750"/>
                  </a:lnTo>
                  <a:lnTo>
                    <a:pt x="567759" y="332111"/>
                  </a:lnTo>
                  <a:lnTo>
                    <a:pt x="556931" y="376086"/>
                  </a:lnTo>
                  <a:lnTo>
                    <a:pt x="539604" y="417088"/>
                  </a:lnTo>
                  <a:lnTo>
                    <a:pt x="516365" y="454529"/>
                  </a:lnTo>
                  <a:lnTo>
                    <a:pt x="487803" y="487822"/>
                  </a:lnTo>
                  <a:lnTo>
                    <a:pt x="454508" y="516379"/>
                  </a:lnTo>
                  <a:lnTo>
                    <a:pt x="417066" y="539613"/>
                  </a:lnTo>
                  <a:lnTo>
                    <a:pt x="376067" y="556936"/>
                  </a:lnTo>
                  <a:lnTo>
                    <a:pt x="332098" y="567761"/>
                  </a:lnTo>
                  <a:lnTo>
                    <a:pt x="285750" y="571500"/>
                  </a:lnTo>
                  <a:lnTo>
                    <a:pt x="239401" y="567761"/>
                  </a:lnTo>
                  <a:lnTo>
                    <a:pt x="195432" y="556936"/>
                  </a:lnTo>
                  <a:lnTo>
                    <a:pt x="154433" y="539613"/>
                  </a:lnTo>
                  <a:lnTo>
                    <a:pt x="116991" y="516379"/>
                  </a:lnTo>
                  <a:lnTo>
                    <a:pt x="83696" y="487822"/>
                  </a:lnTo>
                  <a:lnTo>
                    <a:pt x="55134" y="454529"/>
                  </a:lnTo>
                  <a:lnTo>
                    <a:pt x="31895" y="417088"/>
                  </a:lnTo>
                  <a:lnTo>
                    <a:pt x="14568" y="376086"/>
                  </a:lnTo>
                  <a:lnTo>
                    <a:pt x="3740" y="332111"/>
                  </a:lnTo>
                  <a:lnTo>
                    <a:pt x="0" y="285750"/>
                  </a:lnTo>
                  <a:close/>
                </a:path>
              </a:pathLst>
            </a:custGeom>
            <a:ln w="28575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63041" y="2277617"/>
            <a:ext cx="7901305" cy="352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solidFill>
                  <a:srgbClr val="F3F3F3"/>
                </a:solidFill>
                <a:latin typeface="Arial"/>
                <a:cs typeface="Arial"/>
              </a:rPr>
              <a:t>Стр</a:t>
            </a:r>
            <a:r>
              <a:rPr sz="1800" b="1" spc="-195" dirty="0">
                <a:solidFill>
                  <a:srgbClr val="F3F3F3"/>
                </a:solidFill>
                <a:latin typeface="Arial"/>
                <a:cs typeface="Arial"/>
              </a:rPr>
              <a:t>у</a:t>
            </a:r>
            <a:r>
              <a:rPr sz="1800" b="1" spc="-165" dirty="0">
                <a:solidFill>
                  <a:srgbClr val="F3F3F3"/>
                </a:solidFill>
                <a:latin typeface="Arial"/>
                <a:cs typeface="Arial"/>
              </a:rPr>
              <a:t>к</a:t>
            </a:r>
            <a:r>
              <a:rPr sz="1800" b="1" spc="-160" dirty="0">
                <a:solidFill>
                  <a:srgbClr val="F3F3F3"/>
                </a:solidFill>
                <a:latin typeface="Arial"/>
                <a:cs typeface="Arial"/>
              </a:rPr>
              <a:t>т</a:t>
            </a:r>
            <a:r>
              <a:rPr sz="1800" b="1" spc="-190" dirty="0">
                <a:solidFill>
                  <a:srgbClr val="F3F3F3"/>
                </a:solidFill>
                <a:latin typeface="Arial"/>
                <a:cs typeface="Arial"/>
              </a:rPr>
              <a:t>уру</a:t>
            </a:r>
            <a:r>
              <a:rPr sz="1800" b="1" spc="-8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F3F3F3"/>
                </a:solidFill>
                <a:latin typeface="Arial"/>
                <a:cs typeface="Arial"/>
              </a:rPr>
              <a:t>р</a:t>
            </a:r>
            <a:r>
              <a:rPr sz="1800" b="1" spc="-195" dirty="0">
                <a:solidFill>
                  <a:srgbClr val="F3F3F3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F3F3F3"/>
                </a:solidFill>
                <a:latin typeface="Arial"/>
                <a:cs typeface="Arial"/>
              </a:rPr>
              <a:t>боч</a:t>
            </a:r>
            <a:r>
              <a:rPr sz="1800" b="1" spc="-190" dirty="0">
                <a:solidFill>
                  <a:srgbClr val="F3F3F3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F3F3F3"/>
                </a:solidFill>
                <a:latin typeface="Arial"/>
                <a:cs typeface="Arial"/>
              </a:rPr>
              <a:t>й</a:t>
            </a:r>
            <a:r>
              <a:rPr sz="1800" b="1" spc="-8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F3F3F3"/>
                </a:solidFill>
                <a:latin typeface="Arial"/>
                <a:cs typeface="Arial"/>
              </a:rPr>
              <a:t>пр</a:t>
            </a:r>
            <a:r>
              <a:rPr sz="1800" b="1" spc="-210" dirty="0">
                <a:solidFill>
                  <a:srgbClr val="F3F3F3"/>
                </a:solidFill>
                <a:latin typeface="Arial"/>
                <a:cs typeface="Arial"/>
              </a:rPr>
              <a:t>о</a:t>
            </a:r>
            <a:r>
              <a:rPr sz="1800" b="1" spc="-170" dirty="0">
                <a:solidFill>
                  <a:srgbClr val="F3F3F3"/>
                </a:solidFill>
                <a:latin typeface="Arial"/>
                <a:cs typeface="Arial"/>
              </a:rPr>
              <a:t>гр</a:t>
            </a:r>
            <a:r>
              <a:rPr sz="1800" b="1" spc="-195" dirty="0">
                <a:solidFill>
                  <a:srgbClr val="F3F3F3"/>
                </a:solidFill>
                <a:latin typeface="Arial"/>
                <a:cs typeface="Arial"/>
              </a:rPr>
              <a:t>а</a:t>
            </a:r>
            <a:r>
              <a:rPr sz="1800" b="1" spc="-235" dirty="0">
                <a:solidFill>
                  <a:srgbClr val="F3F3F3"/>
                </a:solidFill>
                <a:latin typeface="Arial"/>
                <a:cs typeface="Arial"/>
              </a:rPr>
              <a:t>ммы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Arial"/>
              <a:cs typeface="Arial"/>
            </a:endParaRPr>
          </a:p>
          <a:p>
            <a:pPr marL="575310" indent="-172720">
              <a:lnSpc>
                <a:spcPct val="100000"/>
              </a:lnSpc>
              <a:buChar char="•"/>
              <a:tabLst>
                <a:tab pos="575945" algn="l"/>
              </a:tabLst>
            </a:pP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од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275" dirty="0">
                <a:solidFill>
                  <a:srgbClr val="1C2043"/>
                </a:solidFill>
                <a:latin typeface="Microsoft Sans Serif"/>
                <a:cs typeface="Microsoft Sans Serif"/>
              </a:rPr>
              <a:t>ж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ани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предмета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8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рса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800" spc="-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мод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я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;</a:t>
            </a:r>
            <a:endParaRPr sz="1800">
              <a:latin typeface="Microsoft Sans Serif"/>
              <a:cs typeface="Microsoft Sans Serif"/>
            </a:endParaRPr>
          </a:p>
          <a:p>
            <a:pPr marL="575310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575945" algn="l"/>
              </a:tabLst>
            </a:pP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п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ани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ем</a:t>
            </a:r>
            <a:r>
              <a:rPr sz="1800" spc="-245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ре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льта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осв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оени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я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предмета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рса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мод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я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;</a:t>
            </a:r>
            <a:endParaRPr sz="1800">
              <a:latin typeface="Microsoft Sans Serif"/>
              <a:cs typeface="Microsoft Sans Serif"/>
            </a:endParaRPr>
          </a:p>
          <a:p>
            <a:pPr marL="575310" marR="565785" indent="-172720">
              <a:lnSpc>
                <a:spcPct val="86200"/>
              </a:lnSpc>
              <a:spcBef>
                <a:spcPts val="310"/>
              </a:spcBef>
              <a:buChar char="•"/>
              <a:tabLst>
                <a:tab pos="575945" algn="l"/>
              </a:tabLst>
            </a:pP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тематическое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планирование 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указанием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количества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академических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часов, 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отводимых</a:t>
            </a:r>
            <a:r>
              <a:rPr sz="18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на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освоение</a:t>
            </a:r>
            <a:r>
              <a:rPr sz="18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каждой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темы,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использования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этой </a:t>
            </a:r>
            <a:r>
              <a:rPr sz="1800" spc="-459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теме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40" dirty="0">
                <a:solidFill>
                  <a:srgbClr val="1C2043"/>
                </a:solidFill>
                <a:latin typeface="Microsoft Sans Serif"/>
                <a:cs typeface="Microsoft Sans Serif"/>
              </a:rPr>
              <a:t>ЭОР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ЦОР,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которые</a:t>
            </a:r>
            <a:r>
              <a:rPr sz="18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являются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учебно-методическими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материалами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Microsoft Sans Serif"/>
              <a:cs typeface="Microsoft Sans Serif"/>
            </a:endParaRPr>
          </a:p>
          <a:p>
            <a:pPr marL="12700">
              <a:lnSpc>
                <a:spcPts val="1860"/>
              </a:lnSpc>
            </a:pPr>
            <a:r>
              <a:rPr sz="1800" dirty="0">
                <a:solidFill>
                  <a:srgbClr val="1C2043"/>
                </a:solidFill>
                <a:latin typeface="Arial Black"/>
                <a:cs typeface="Arial Black"/>
              </a:rPr>
              <a:t>!</a:t>
            </a:r>
            <a:endParaRPr sz="1800">
              <a:latin typeface="Arial Black"/>
              <a:cs typeface="Arial Black"/>
            </a:endParaRPr>
          </a:p>
          <a:p>
            <a:pPr marL="674370" algn="just">
              <a:lnSpc>
                <a:spcPts val="1860"/>
              </a:lnSpc>
            </a:pPr>
            <a:r>
              <a:rPr sz="1800" b="1" spc="-225" dirty="0">
                <a:solidFill>
                  <a:srgbClr val="1C2043"/>
                </a:solidFill>
                <a:latin typeface="Arial"/>
                <a:cs typeface="Arial"/>
              </a:rPr>
              <a:t>Любые</a:t>
            </a:r>
            <a:r>
              <a:rPr sz="1800" b="1" spc="100" dirty="0">
                <a:solidFill>
                  <a:srgbClr val="1C2043"/>
                </a:solidFill>
                <a:latin typeface="Arial"/>
                <a:cs typeface="Arial"/>
              </a:rPr>
              <a:t>  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другие</a:t>
            </a:r>
            <a:r>
              <a:rPr sz="1800" b="1" spc="72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разделы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800" spc="130" dirty="0">
                <a:solidFill>
                  <a:srgbClr val="1C2043"/>
                </a:solidFill>
                <a:latin typeface="Microsoft Sans Serif"/>
                <a:cs typeface="Microsoft Sans Serif"/>
              </a:rPr>
              <a:t> 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например</a:t>
            </a:r>
            <a:r>
              <a:rPr sz="1800" spc="130" dirty="0">
                <a:solidFill>
                  <a:srgbClr val="1C2043"/>
                </a:solidFill>
                <a:latin typeface="Microsoft Sans Serif"/>
                <a:cs typeface="Microsoft Sans Serif"/>
              </a:rPr>
              <a:t> 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такие,</a:t>
            </a:r>
            <a:r>
              <a:rPr sz="1800" spc="73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как</a:t>
            </a:r>
            <a:r>
              <a:rPr sz="1800" spc="13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13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«Пояснительная</a:t>
            </a:r>
            <a:r>
              <a:rPr sz="1800" spc="125" dirty="0">
                <a:solidFill>
                  <a:srgbClr val="1C2043"/>
                </a:solidFill>
                <a:latin typeface="Microsoft Sans Serif"/>
                <a:cs typeface="Microsoft Sans Serif"/>
              </a:rPr>
              <a:t> 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записка»,</a:t>
            </a:r>
            <a:endParaRPr sz="1800">
              <a:latin typeface="Microsoft Sans Serif"/>
              <a:cs typeface="Microsoft Sans Serif"/>
            </a:endParaRPr>
          </a:p>
          <a:p>
            <a:pPr marL="142240" marR="5080" algn="just">
              <a:lnSpc>
                <a:spcPct val="100000"/>
              </a:lnSpc>
            </a:pP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«Календарно-тематическое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планирование»,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90" dirty="0">
                <a:solidFill>
                  <a:srgbClr val="C00000"/>
                </a:solidFill>
                <a:latin typeface="Arial"/>
                <a:cs typeface="Arial"/>
              </a:rPr>
              <a:t>не </a:t>
            </a:r>
            <a:r>
              <a:rPr sz="1800" b="1" spc="-204" dirty="0">
                <a:solidFill>
                  <a:srgbClr val="C00000"/>
                </a:solidFill>
                <a:latin typeface="Arial"/>
                <a:cs typeface="Arial"/>
              </a:rPr>
              <a:t>являются</a:t>
            </a:r>
            <a:r>
              <a:rPr sz="1800" b="1" spc="-2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C00000"/>
                </a:solidFill>
                <a:latin typeface="Arial"/>
                <a:cs typeface="Arial"/>
              </a:rPr>
              <a:t>обязательными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.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Включить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 такие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разделы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рабочую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программу</a:t>
            </a:r>
            <a:r>
              <a:rPr sz="1800" spc="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педагоги</a:t>
            </a:r>
            <a:r>
              <a:rPr sz="1800" spc="11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обязаны</a:t>
            </a:r>
            <a:r>
              <a:rPr sz="1800" b="1" spc="11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только</a:t>
            </a:r>
            <a:r>
              <a:rPr sz="1800" b="1" spc="12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12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том</a:t>
            </a:r>
            <a:r>
              <a:rPr sz="1800" spc="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случае,</a:t>
            </a:r>
            <a:r>
              <a:rPr sz="1800" spc="1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если 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они</a:t>
            </a:r>
            <a:r>
              <a:rPr sz="1800" b="1" spc="-9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закреплены</a:t>
            </a:r>
            <a:r>
              <a:rPr sz="1800" b="1" spc="-6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в</a:t>
            </a:r>
            <a:r>
              <a:rPr sz="1800" b="1" spc="-8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ее</a:t>
            </a:r>
            <a:r>
              <a:rPr sz="1800" b="1" spc="-7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структуре</a:t>
            </a:r>
            <a:r>
              <a:rPr sz="1800" b="1" spc="-6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локальным</a:t>
            </a:r>
            <a:r>
              <a:rPr sz="1800" b="1" spc="-9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80" dirty="0">
                <a:solidFill>
                  <a:srgbClr val="1C2043"/>
                </a:solidFill>
                <a:latin typeface="Arial"/>
                <a:cs typeface="Arial"/>
              </a:rPr>
              <a:t>актом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0917" y="6286601"/>
            <a:ext cx="165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F3F3F3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9290" y="1487614"/>
            <a:ext cx="8378825" cy="553085"/>
            <a:chOff x="419290" y="1487614"/>
            <a:chExt cx="8378825" cy="553085"/>
          </a:xfrm>
        </p:grpSpPr>
        <p:sp>
          <p:nvSpPr>
            <p:cNvPr id="4" name="object 4"/>
            <p:cNvSpPr/>
            <p:nvPr/>
          </p:nvSpPr>
          <p:spPr>
            <a:xfrm>
              <a:off x="433577" y="1501902"/>
              <a:ext cx="8350250" cy="524510"/>
            </a:xfrm>
            <a:custGeom>
              <a:avLst/>
              <a:gdLst/>
              <a:ahLst/>
              <a:cxnLst/>
              <a:rect l="l" t="t" r="r" b="b"/>
              <a:pathLst>
                <a:path w="8350250" h="524510">
                  <a:moveTo>
                    <a:pt x="8297545" y="0"/>
                  </a:moveTo>
                  <a:lnTo>
                    <a:pt x="52425" y="0"/>
                  </a:lnTo>
                  <a:lnTo>
                    <a:pt x="32018" y="4123"/>
                  </a:lnTo>
                  <a:lnTo>
                    <a:pt x="15354" y="15366"/>
                  </a:lnTo>
                  <a:lnTo>
                    <a:pt x="4119" y="32039"/>
                  </a:lnTo>
                  <a:lnTo>
                    <a:pt x="0" y="52450"/>
                  </a:lnTo>
                  <a:lnTo>
                    <a:pt x="0" y="471805"/>
                  </a:lnTo>
                  <a:lnTo>
                    <a:pt x="4119" y="492216"/>
                  </a:lnTo>
                  <a:lnTo>
                    <a:pt x="15354" y="508889"/>
                  </a:lnTo>
                  <a:lnTo>
                    <a:pt x="32018" y="520132"/>
                  </a:lnTo>
                  <a:lnTo>
                    <a:pt x="52425" y="524256"/>
                  </a:lnTo>
                  <a:lnTo>
                    <a:pt x="8297545" y="524256"/>
                  </a:lnTo>
                  <a:lnTo>
                    <a:pt x="8317956" y="520132"/>
                  </a:lnTo>
                  <a:lnTo>
                    <a:pt x="8334629" y="508889"/>
                  </a:lnTo>
                  <a:lnTo>
                    <a:pt x="8345872" y="492216"/>
                  </a:lnTo>
                  <a:lnTo>
                    <a:pt x="8349996" y="471805"/>
                  </a:lnTo>
                  <a:lnTo>
                    <a:pt x="8349996" y="52450"/>
                  </a:lnTo>
                  <a:lnTo>
                    <a:pt x="8345872" y="32039"/>
                  </a:lnTo>
                  <a:lnTo>
                    <a:pt x="8334629" y="15366"/>
                  </a:lnTo>
                  <a:lnTo>
                    <a:pt x="8317956" y="4123"/>
                  </a:lnTo>
                  <a:lnTo>
                    <a:pt x="8297545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3577" y="1501902"/>
              <a:ext cx="8350250" cy="524510"/>
            </a:xfrm>
            <a:custGeom>
              <a:avLst/>
              <a:gdLst/>
              <a:ahLst/>
              <a:cxnLst/>
              <a:rect l="l" t="t" r="r" b="b"/>
              <a:pathLst>
                <a:path w="8350250" h="524510">
                  <a:moveTo>
                    <a:pt x="0" y="52450"/>
                  </a:moveTo>
                  <a:lnTo>
                    <a:pt x="4119" y="32039"/>
                  </a:lnTo>
                  <a:lnTo>
                    <a:pt x="15354" y="15366"/>
                  </a:lnTo>
                  <a:lnTo>
                    <a:pt x="32018" y="4123"/>
                  </a:lnTo>
                  <a:lnTo>
                    <a:pt x="52425" y="0"/>
                  </a:lnTo>
                  <a:lnTo>
                    <a:pt x="8297545" y="0"/>
                  </a:lnTo>
                  <a:lnTo>
                    <a:pt x="8317956" y="4123"/>
                  </a:lnTo>
                  <a:lnTo>
                    <a:pt x="8334629" y="15366"/>
                  </a:lnTo>
                  <a:lnTo>
                    <a:pt x="8345872" y="32039"/>
                  </a:lnTo>
                  <a:lnTo>
                    <a:pt x="8349996" y="52450"/>
                  </a:lnTo>
                  <a:lnTo>
                    <a:pt x="8349996" y="471805"/>
                  </a:lnTo>
                  <a:lnTo>
                    <a:pt x="8345872" y="492216"/>
                  </a:lnTo>
                  <a:lnTo>
                    <a:pt x="8334629" y="508889"/>
                  </a:lnTo>
                  <a:lnTo>
                    <a:pt x="8317956" y="520132"/>
                  </a:lnTo>
                  <a:lnTo>
                    <a:pt x="8297545" y="524256"/>
                  </a:lnTo>
                  <a:lnTo>
                    <a:pt x="52425" y="524256"/>
                  </a:lnTo>
                  <a:lnTo>
                    <a:pt x="32018" y="520132"/>
                  </a:lnTo>
                  <a:lnTo>
                    <a:pt x="15354" y="508889"/>
                  </a:lnTo>
                  <a:lnTo>
                    <a:pt x="4119" y="492216"/>
                  </a:lnTo>
                  <a:lnTo>
                    <a:pt x="0" y="471805"/>
                  </a:lnTo>
                  <a:lnTo>
                    <a:pt x="0" y="52450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13813" y="1027302"/>
            <a:ext cx="4182110" cy="852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20" dirty="0">
                <a:solidFill>
                  <a:srgbClr val="1C2043"/>
                </a:solidFill>
                <a:latin typeface="Arial"/>
                <a:cs typeface="Arial"/>
              </a:rPr>
              <a:t>Тр</a:t>
            </a:r>
            <a:r>
              <a:rPr sz="2000" b="1" spc="-204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2000" b="1" spc="-220" dirty="0">
                <a:solidFill>
                  <a:srgbClr val="1C2043"/>
                </a:solidFill>
                <a:latin typeface="Arial"/>
                <a:cs typeface="Arial"/>
              </a:rPr>
              <a:t>бо</a:t>
            </a:r>
            <a:r>
              <a:rPr sz="2000" b="1" spc="-210" dirty="0">
                <a:solidFill>
                  <a:srgbClr val="1C2043"/>
                </a:solidFill>
                <a:latin typeface="Arial"/>
                <a:cs typeface="Arial"/>
              </a:rPr>
              <a:t>ва</a:t>
            </a:r>
            <a:r>
              <a:rPr sz="2000" b="1" spc="-215" dirty="0">
                <a:solidFill>
                  <a:srgbClr val="1C2043"/>
                </a:solidFill>
                <a:latin typeface="Arial"/>
                <a:cs typeface="Arial"/>
              </a:rPr>
              <a:t>ния</a:t>
            </a:r>
            <a:r>
              <a:rPr sz="2000" b="1" spc="-14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1C2043"/>
                </a:solidFill>
                <a:latin typeface="Arial"/>
                <a:cs typeface="Arial"/>
              </a:rPr>
              <a:t>к</a:t>
            </a:r>
            <a:r>
              <a:rPr sz="2000" b="1" spc="-10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2000" b="1" spc="-225" dirty="0">
                <a:solidFill>
                  <a:srgbClr val="1C2043"/>
                </a:solidFill>
                <a:latin typeface="Arial"/>
                <a:cs typeface="Arial"/>
              </a:rPr>
              <a:t>ли</a:t>
            </a:r>
            <a:r>
              <a:rPr sz="2000" b="1" spc="-204" dirty="0">
                <a:solidFill>
                  <a:srgbClr val="1C2043"/>
                </a:solidFill>
                <a:latin typeface="Arial"/>
                <a:cs typeface="Arial"/>
              </a:rPr>
              <a:t>ч</a:t>
            </a:r>
            <a:r>
              <a:rPr sz="2000" b="1" spc="-220" dirty="0">
                <a:solidFill>
                  <a:srgbClr val="1C2043"/>
                </a:solidFill>
                <a:latin typeface="Arial"/>
                <a:cs typeface="Arial"/>
              </a:rPr>
              <a:t>но</a:t>
            </a:r>
            <a:r>
              <a:rPr sz="2000" b="1" spc="-195" dirty="0">
                <a:solidFill>
                  <a:srgbClr val="1C2043"/>
                </a:solidFill>
                <a:latin typeface="Arial"/>
                <a:cs typeface="Arial"/>
              </a:rPr>
              <a:t>ст</a:t>
            </a:r>
            <a:r>
              <a:rPr sz="2000" b="1" spc="-215" dirty="0">
                <a:solidFill>
                  <a:srgbClr val="1C2043"/>
                </a:solidFill>
                <a:latin typeface="Arial"/>
                <a:cs typeface="Arial"/>
              </a:rPr>
              <a:t>н</a:t>
            </a:r>
            <a:r>
              <a:rPr sz="2000" b="1" spc="-254" dirty="0">
                <a:solidFill>
                  <a:srgbClr val="1C2043"/>
                </a:solidFill>
                <a:latin typeface="Arial"/>
                <a:cs typeface="Arial"/>
              </a:rPr>
              <a:t>ым</a:t>
            </a:r>
            <a:r>
              <a:rPr sz="2000" b="1" spc="-15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1C2043"/>
                </a:solidFill>
                <a:latin typeface="Arial"/>
                <a:cs typeface="Arial"/>
              </a:rPr>
              <a:t>р</a:t>
            </a:r>
            <a:r>
              <a:rPr sz="2000" b="1" spc="-204" dirty="0">
                <a:solidFill>
                  <a:srgbClr val="1C2043"/>
                </a:solidFill>
                <a:latin typeface="Arial"/>
                <a:cs typeface="Arial"/>
              </a:rPr>
              <a:t>езульта</a:t>
            </a:r>
            <a:r>
              <a:rPr sz="2000" b="1" spc="-175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2000" b="1" spc="-240" dirty="0">
                <a:solidFill>
                  <a:srgbClr val="1C2043"/>
                </a:solidFill>
                <a:latin typeface="Arial"/>
                <a:cs typeface="Arial"/>
              </a:rPr>
              <a:t>ам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405130" algn="ctr">
              <a:lnSpc>
                <a:spcPct val="100000"/>
              </a:lnSpc>
            </a:pPr>
            <a:r>
              <a:rPr sz="1600" b="1" spc="-190" dirty="0">
                <a:solidFill>
                  <a:srgbClr val="1C2043"/>
                </a:solidFill>
                <a:latin typeface="Arial"/>
                <a:cs typeface="Arial"/>
              </a:rPr>
              <a:t>На</a:t>
            </a:r>
            <a:r>
              <a:rPr sz="1600" b="1" spc="-7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1C2043"/>
                </a:solidFill>
                <a:latin typeface="Arial"/>
                <a:cs typeface="Arial"/>
              </a:rPr>
              <a:t>уровне</a:t>
            </a:r>
            <a:r>
              <a:rPr sz="1600" b="1" spc="-8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225" dirty="0">
                <a:solidFill>
                  <a:srgbClr val="1C2043"/>
                </a:solidFill>
                <a:latin typeface="Arial"/>
                <a:cs typeface="Arial"/>
              </a:rPr>
              <a:t>НОО</a:t>
            </a:r>
            <a:r>
              <a:rPr sz="1600" b="1" spc="-8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1C2043"/>
                </a:solidFill>
                <a:latin typeface="Arial"/>
                <a:cs typeface="Arial"/>
              </a:rPr>
              <a:t>дол</a:t>
            </a:r>
            <a:r>
              <a:rPr sz="1600" b="1" spc="-220" dirty="0">
                <a:solidFill>
                  <a:srgbClr val="1C2043"/>
                </a:solidFill>
                <a:latin typeface="Arial"/>
                <a:cs typeface="Arial"/>
              </a:rPr>
              <a:t>ж</a:t>
            </a:r>
            <a:r>
              <a:rPr sz="1600" b="1" spc="-165" dirty="0">
                <a:solidFill>
                  <a:srgbClr val="1C2043"/>
                </a:solidFill>
                <a:latin typeface="Arial"/>
                <a:cs typeface="Arial"/>
              </a:rPr>
              <a:t>н</a:t>
            </a:r>
            <a:r>
              <a:rPr sz="1600" b="1" spc="-220" dirty="0">
                <a:solidFill>
                  <a:srgbClr val="1C2043"/>
                </a:solidFill>
                <a:latin typeface="Arial"/>
                <a:cs typeface="Arial"/>
              </a:rPr>
              <a:t>ы</a:t>
            </a:r>
            <a:r>
              <a:rPr sz="1600" b="1" spc="-5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1C2043"/>
                </a:solidFill>
                <a:latin typeface="Arial"/>
                <a:cs typeface="Arial"/>
              </a:rPr>
              <a:t>вк</a:t>
            </a:r>
            <a:r>
              <a:rPr sz="1600" b="1" spc="-220" dirty="0">
                <a:solidFill>
                  <a:srgbClr val="1C2043"/>
                </a:solidFill>
                <a:latin typeface="Arial"/>
                <a:cs typeface="Arial"/>
              </a:rPr>
              <a:t>лю</a:t>
            </a:r>
            <a:r>
              <a:rPr sz="1600" b="1" spc="-180" dirty="0">
                <a:solidFill>
                  <a:srgbClr val="1C2043"/>
                </a:solidFill>
                <a:latin typeface="Arial"/>
                <a:cs typeface="Arial"/>
              </a:rPr>
              <a:t>ч</a:t>
            </a:r>
            <a:r>
              <a:rPr sz="1600" b="1" spc="-155" dirty="0">
                <a:solidFill>
                  <a:srgbClr val="1C2043"/>
                </a:solidFill>
                <a:latin typeface="Arial"/>
                <a:cs typeface="Arial"/>
              </a:rPr>
              <a:t>ать: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6910" y="2144458"/>
            <a:ext cx="2095500" cy="1228090"/>
            <a:chOff x="426910" y="2144458"/>
            <a:chExt cx="2095500" cy="1228090"/>
          </a:xfrm>
        </p:grpSpPr>
        <p:sp>
          <p:nvSpPr>
            <p:cNvPr id="8" name="object 8"/>
            <p:cNvSpPr/>
            <p:nvPr/>
          </p:nvSpPr>
          <p:spPr>
            <a:xfrm>
              <a:off x="441198" y="2158745"/>
              <a:ext cx="2066925" cy="1199515"/>
            </a:xfrm>
            <a:custGeom>
              <a:avLst/>
              <a:gdLst/>
              <a:ahLst/>
              <a:cxnLst/>
              <a:rect l="l" t="t" r="r" b="b"/>
              <a:pathLst>
                <a:path w="2066925" h="1199514">
                  <a:moveTo>
                    <a:pt x="1946656" y="0"/>
                  </a:moveTo>
                  <a:lnTo>
                    <a:pt x="119938" y="0"/>
                  </a:lnTo>
                  <a:lnTo>
                    <a:pt x="73252" y="9427"/>
                  </a:lnTo>
                  <a:lnTo>
                    <a:pt x="35128" y="35131"/>
                  </a:lnTo>
                  <a:lnTo>
                    <a:pt x="9424" y="73241"/>
                  </a:lnTo>
                  <a:lnTo>
                    <a:pt x="0" y="119887"/>
                  </a:lnTo>
                  <a:lnTo>
                    <a:pt x="0" y="1079500"/>
                  </a:lnTo>
                  <a:lnTo>
                    <a:pt x="9424" y="1126146"/>
                  </a:lnTo>
                  <a:lnTo>
                    <a:pt x="35128" y="1164256"/>
                  </a:lnTo>
                  <a:lnTo>
                    <a:pt x="73252" y="1189960"/>
                  </a:lnTo>
                  <a:lnTo>
                    <a:pt x="119938" y="1199388"/>
                  </a:lnTo>
                  <a:lnTo>
                    <a:pt x="1946656" y="1199388"/>
                  </a:lnTo>
                  <a:lnTo>
                    <a:pt x="1993302" y="1189960"/>
                  </a:lnTo>
                  <a:lnTo>
                    <a:pt x="2031412" y="1164256"/>
                  </a:lnTo>
                  <a:lnTo>
                    <a:pt x="2057116" y="1126146"/>
                  </a:lnTo>
                  <a:lnTo>
                    <a:pt x="2066544" y="1079500"/>
                  </a:lnTo>
                  <a:lnTo>
                    <a:pt x="2066544" y="119887"/>
                  </a:lnTo>
                  <a:lnTo>
                    <a:pt x="2057116" y="73241"/>
                  </a:lnTo>
                  <a:lnTo>
                    <a:pt x="2031412" y="35131"/>
                  </a:lnTo>
                  <a:lnTo>
                    <a:pt x="1993302" y="9427"/>
                  </a:lnTo>
                  <a:lnTo>
                    <a:pt x="1946656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198" y="2158745"/>
              <a:ext cx="2066925" cy="1199515"/>
            </a:xfrm>
            <a:custGeom>
              <a:avLst/>
              <a:gdLst/>
              <a:ahLst/>
              <a:cxnLst/>
              <a:rect l="l" t="t" r="r" b="b"/>
              <a:pathLst>
                <a:path w="2066925" h="1199514">
                  <a:moveTo>
                    <a:pt x="0" y="119887"/>
                  </a:moveTo>
                  <a:lnTo>
                    <a:pt x="9424" y="73241"/>
                  </a:lnTo>
                  <a:lnTo>
                    <a:pt x="35128" y="35131"/>
                  </a:lnTo>
                  <a:lnTo>
                    <a:pt x="73252" y="9427"/>
                  </a:lnTo>
                  <a:lnTo>
                    <a:pt x="119938" y="0"/>
                  </a:lnTo>
                  <a:lnTo>
                    <a:pt x="1946656" y="0"/>
                  </a:lnTo>
                  <a:lnTo>
                    <a:pt x="1993302" y="9427"/>
                  </a:lnTo>
                  <a:lnTo>
                    <a:pt x="2031412" y="35131"/>
                  </a:lnTo>
                  <a:lnTo>
                    <a:pt x="2057116" y="73241"/>
                  </a:lnTo>
                  <a:lnTo>
                    <a:pt x="2066544" y="119887"/>
                  </a:lnTo>
                  <a:lnTo>
                    <a:pt x="2066544" y="1079500"/>
                  </a:lnTo>
                  <a:lnTo>
                    <a:pt x="2057116" y="1126146"/>
                  </a:lnTo>
                  <a:lnTo>
                    <a:pt x="2031412" y="1164256"/>
                  </a:lnTo>
                  <a:lnTo>
                    <a:pt x="1993302" y="1189960"/>
                  </a:lnTo>
                  <a:lnTo>
                    <a:pt x="1946656" y="1199388"/>
                  </a:lnTo>
                  <a:lnTo>
                    <a:pt x="119938" y="1199388"/>
                  </a:lnTo>
                  <a:lnTo>
                    <a:pt x="73252" y="1189960"/>
                  </a:lnTo>
                  <a:lnTo>
                    <a:pt x="35128" y="1164256"/>
                  </a:lnTo>
                  <a:lnTo>
                    <a:pt x="9424" y="1126146"/>
                  </a:lnTo>
                  <a:lnTo>
                    <a:pt x="0" y="1079500"/>
                  </a:lnTo>
                  <a:lnTo>
                    <a:pt x="0" y="119887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81329" y="2185797"/>
            <a:ext cx="1583690" cy="11074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indent="1270" algn="ctr">
              <a:lnSpc>
                <a:spcPct val="86000"/>
              </a:lnSpc>
              <a:spcBef>
                <a:spcPts val="365"/>
              </a:spcBef>
            </a:pPr>
            <a:r>
              <a:rPr sz="1600" spc="-245" dirty="0">
                <a:solidFill>
                  <a:srgbClr val="1C2043"/>
                </a:solidFill>
                <a:latin typeface="Microsoft Sans Serif"/>
                <a:cs typeface="Microsoft Sans Serif"/>
              </a:rPr>
              <a:t>ф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рм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вание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00" dirty="0">
                <a:solidFill>
                  <a:srgbClr val="1C2043"/>
                </a:solidFill>
                <a:latin typeface="Microsoft Sans Serif"/>
                <a:cs typeface="Microsoft Sans Serif"/>
              </a:rPr>
              <a:t>у 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обу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ю</a:t>
            </a:r>
            <a:r>
              <a:rPr sz="16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щи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я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30" dirty="0">
                <a:solidFill>
                  <a:srgbClr val="1C2043"/>
                </a:solidFill>
                <a:latin typeface="Microsoft Sans Serif"/>
                <a:cs typeface="Microsoft Sans Serif"/>
              </a:rPr>
              <a:t>нов 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российской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гражданской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идентичности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50426" y="2144458"/>
            <a:ext cx="2077085" cy="1203960"/>
            <a:chOff x="2650426" y="2144458"/>
            <a:chExt cx="2077085" cy="1203960"/>
          </a:xfrm>
        </p:grpSpPr>
        <p:sp>
          <p:nvSpPr>
            <p:cNvPr id="12" name="object 12"/>
            <p:cNvSpPr/>
            <p:nvPr/>
          </p:nvSpPr>
          <p:spPr>
            <a:xfrm>
              <a:off x="2664714" y="2158745"/>
              <a:ext cx="2048510" cy="1175385"/>
            </a:xfrm>
            <a:custGeom>
              <a:avLst/>
              <a:gdLst/>
              <a:ahLst/>
              <a:cxnLst/>
              <a:rect l="l" t="t" r="r" b="b"/>
              <a:pathLst>
                <a:path w="2048510" h="1175385">
                  <a:moveTo>
                    <a:pt x="1930781" y="0"/>
                  </a:moveTo>
                  <a:lnTo>
                    <a:pt x="117475" y="0"/>
                  </a:lnTo>
                  <a:lnTo>
                    <a:pt x="71741" y="9229"/>
                  </a:lnTo>
                  <a:lnTo>
                    <a:pt x="34401" y="34401"/>
                  </a:lnTo>
                  <a:lnTo>
                    <a:pt x="9229" y="71741"/>
                  </a:lnTo>
                  <a:lnTo>
                    <a:pt x="0" y="117475"/>
                  </a:lnTo>
                  <a:lnTo>
                    <a:pt x="0" y="1057528"/>
                  </a:lnTo>
                  <a:lnTo>
                    <a:pt x="9229" y="1103262"/>
                  </a:lnTo>
                  <a:lnTo>
                    <a:pt x="34401" y="1140602"/>
                  </a:lnTo>
                  <a:lnTo>
                    <a:pt x="71741" y="1165774"/>
                  </a:lnTo>
                  <a:lnTo>
                    <a:pt x="117475" y="1175003"/>
                  </a:lnTo>
                  <a:lnTo>
                    <a:pt x="1930781" y="1175003"/>
                  </a:lnTo>
                  <a:lnTo>
                    <a:pt x="1976514" y="1165774"/>
                  </a:lnTo>
                  <a:lnTo>
                    <a:pt x="2013854" y="1140602"/>
                  </a:lnTo>
                  <a:lnTo>
                    <a:pt x="2039026" y="1103262"/>
                  </a:lnTo>
                  <a:lnTo>
                    <a:pt x="2048256" y="1057528"/>
                  </a:lnTo>
                  <a:lnTo>
                    <a:pt x="2048256" y="117475"/>
                  </a:lnTo>
                  <a:lnTo>
                    <a:pt x="2039026" y="71741"/>
                  </a:lnTo>
                  <a:lnTo>
                    <a:pt x="2013854" y="34401"/>
                  </a:lnTo>
                  <a:lnTo>
                    <a:pt x="1976514" y="9229"/>
                  </a:lnTo>
                  <a:lnTo>
                    <a:pt x="1930781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4714" y="2158745"/>
              <a:ext cx="2048510" cy="1175385"/>
            </a:xfrm>
            <a:custGeom>
              <a:avLst/>
              <a:gdLst/>
              <a:ahLst/>
              <a:cxnLst/>
              <a:rect l="l" t="t" r="r" b="b"/>
              <a:pathLst>
                <a:path w="2048510" h="1175385">
                  <a:moveTo>
                    <a:pt x="0" y="117475"/>
                  </a:moveTo>
                  <a:lnTo>
                    <a:pt x="9229" y="71741"/>
                  </a:lnTo>
                  <a:lnTo>
                    <a:pt x="34401" y="34401"/>
                  </a:lnTo>
                  <a:lnTo>
                    <a:pt x="71741" y="9229"/>
                  </a:lnTo>
                  <a:lnTo>
                    <a:pt x="117475" y="0"/>
                  </a:lnTo>
                  <a:lnTo>
                    <a:pt x="1930781" y="0"/>
                  </a:lnTo>
                  <a:lnTo>
                    <a:pt x="1976514" y="9229"/>
                  </a:lnTo>
                  <a:lnTo>
                    <a:pt x="2013854" y="34401"/>
                  </a:lnTo>
                  <a:lnTo>
                    <a:pt x="2039026" y="71741"/>
                  </a:lnTo>
                  <a:lnTo>
                    <a:pt x="2048256" y="117475"/>
                  </a:lnTo>
                  <a:lnTo>
                    <a:pt x="2048256" y="1057528"/>
                  </a:lnTo>
                  <a:lnTo>
                    <a:pt x="2039026" y="1103262"/>
                  </a:lnTo>
                  <a:lnTo>
                    <a:pt x="2013854" y="1140602"/>
                  </a:lnTo>
                  <a:lnTo>
                    <a:pt x="1976514" y="1165774"/>
                  </a:lnTo>
                  <a:lnTo>
                    <a:pt x="1930781" y="1175003"/>
                  </a:lnTo>
                  <a:lnTo>
                    <a:pt x="117475" y="1175003"/>
                  </a:lnTo>
                  <a:lnTo>
                    <a:pt x="71741" y="1165774"/>
                  </a:lnTo>
                  <a:lnTo>
                    <a:pt x="34401" y="1140602"/>
                  </a:lnTo>
                  <a:lnTo>
                    <a:pt x="9229" y="1103262"/>
                  </a:lnTo>
                  <a:lnTo>
                    <a:pt x="0" y="1057528"/>
                  </a:lnTo>
                  <a:lnTo>
                    <a:pt x="0" y="117475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81426" y="2173046"/>
            <a:ext cx="1813560" cy="11074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15595" marR="307340" algn="ctr">
              <a:lnSpc>
                <a:spcPct val="86000"/>
              </a:lnSpc>
              <a:spcBef>
                <a:spcPts val="365"/>
              </a:spcBef>
            </a:pP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готовность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обу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ю</a:t>
            </a:r>
            <a:r>
              <a:rPr sz="16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щи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я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к 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саморазвитию;</a:t>
            </a:r>
            <a:endParaRPr sz="16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ts val="1639"/>
              </a:lnSpc>
              <a:spcBef>
                <a:spcPts val="25"/>
              </a:spcBef>
            </a:pP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мот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ива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ю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нанию 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обу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ению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57178" y="2144458"/>
            <a:ext cx="1901825" cy="1203960"/>
            <a:chOff x="4857178" y="2144458"/>
            <a:chExt cx="1901825" cy="1203960"/>
          </a:xfrm>
        </p:grpSpPr>
        <p:sp>
          <p:nvSpPr>
            <p:cNvPr id="16" name="object 16"/>
            <p:cNvSpPr/>
            <p:nvPr/>
          </p:nvSpPr>
          <p:spPr>
            <a:xfrm>
              <a:off x="4871465" y="2158745"/>
              <a:ext cx="1873250" cy="1175385"/>
            </a:xfrm>
            <a:custGeom>
              <a:avLst/>
              <a:gdLst/>
              <a:ahLst/>
              <a:cxnLst/>
              <a:rect l="l" t="t" r="r" b="b"/>
              <a:pathLst>
                <a:path w="1873250" h="1175385">
                  <a:moveTo>
                    <a:pt x="1755520" y="0"/>
                  </a:moveTo>
                  <a:lnTo>
                    <a:pt x="117475" y="0"/>
                  </a:lnTo>
                  <a:lnTo>
                    <a:pt x="71741" y="9229"/>
                  </a:lnTo>
                  <a:lnTo>
                    <a:pt x="34401" y="34401"/>
                  </a:lnTo>
                  <a:lnTo>
                    <a:pt x="9229" y="71741"/>
                  </a:lnTo>
                  <a:lnTo>
                    <a:pt x="0" y="117475"/>
                  </a:lnTo>
                  <a:lnTo>
                    <a:pt x="0" y="1057528"/>
                  </a:lnTo>
                  <a:lnTo>
                    <a:pt x="9229" y="1103262"/>
                  </a:lnTo>
                  <a:lnTo>
                    <a:pt x="34401" y="1140602"/>
                  </a:lnTo>
                  <a:lnTo>
                    <a:pt x="71741" y="1165774"/>
                  </a:lnTo>
                  <a:lnTo>
                    <a:pt x="117475" y="1175003"/>
                  </a:lnTo>
                  <a:lnTo>
                    <a:pt x="1755520" y="1175003"/>
                  </a:lnTo>
                  <a:lnTo>
                    <a:pt x="1801254" y="1165774"/>
                  </a:lnTo>
                  <a:lnTo>
                    <a:pt x="1838594" y="1140602"/>
                  </a:lnTo>
                  <a:lnTo>
                    <a:pt x="1863766" y="1103262"/>
                  </a:lnTo>
                  <a:lnTo>
                    <a:pt x="1872995" y="1057528"/>
                  </a:lnTo>
                  <a:lnTo>
                    <a:pt x="1872995" y="117475"/>
                  </a:lnTo>
                  <a:lnTo>
                    <a:pt x="1863766" y="71741"/>
                  </a:lnTo>
                  <a:lnTo>
                    <a:pt x="1838594" y="34401"/>
                  </a:lnTo>
                  <a:lnTo>
                    <a:pt x="1801254" y="9229"/>
                  </a:lnTo>
                  <a:lnTo>
                    <a:pt x="175552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71465" y="2158745"/>
              <a:ext cx="1873250" cy="1175385"/>
            </a:xfrm>
            <a:custGeom>
              <a:avLst/>
              <a:gdLst/>
              <a:ahLst/>
              <a:cxnLst/>
              <a:rect l="l" t="t" r="r" b="b"/>
              <a:pathLst>
                <a:path w="1873250" h="1175385">
                  <a:moveTo>
                    <a:pt x="0" y="117475"/>
                  </a:moveTo>
                  <a:lnTo>
                    <a:pt x="9229" y="71741"/>
                  </a:lnTo>
                  <a:lnTo>
                    <a:pt x="34401" y="34401"/>
                  </a:lnTo>
                  <a:lnTo>
                    <a:pt x="71741" y="9229"/>
                  </a:lnTo>
                  <a:lnTo>
                    <a:pt x="117475" y="0"/>
                  </a:lnTo>
                  <a:lnTo>
                    <a:pt x="1755520" y="0"/>
                  </a:lnTo>
                  <a:lnTo>
                    <a:pt x="1801254" y="9229"/>
                  </a:lnTo>
                  <a:lnTo>
                    <a:pt x="1838594" y="34401"/>
                  </a:lnTo>
                  <a:lnTo>
                    <a:pt x="1863766" y="71741"/>
                  </a:lnTo>
                  <a:lnTo>
                    <a:pt x="1872995" y="117475"/>
                  </a:lnTo>
                  <a:lnTo>
                    <a:pt x="1872995" y="1057528"/>
                  </a:lnTo>
                  <a:lnTo>
                    <a:pt x="1863766" y="1103262"/>
                  </a:lnTo>
                  <a:lnTo>
                    <a:pt x="1838594" y="1140602"/>
                  </a:lnTo>
                  <a:lnTo>
                    <a:pt x="1801254" y="1165774"/>
                  </a:lnTo>
                  <a:lnTo>
                    <a:pt x="1755520" y="1175003"/>
                  </a:lnTo>
                  <a:lnTo>
                    <a:pt x="117475" y="1175003"/>
                  </a:lnTo>
                  <a:lnTo>
                    <a:pt x="71741" y="1165774"/>
                  </a:lnTo>
                  <a:lnTo>
                    <a:pt x="34401" y="1140602"/>
                  </a:lnTo>
                  <a:lnTo>
                    <a:pt x="9229" y="1103262"/>
                  </a:lnTo>
                  <a:lnTo>
                    <a:pt x="0" y="1057528"/>
                  </a:lnTo>
                  <a:lnTo>
                    <a:pt x="0" y="117475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973192" y="2278506"/>
            <a:ext cx="1666239" cy="8985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67665" marR="360045" algn="ctr">
              <a:lnSpc>
                <a:spcPts val="1639"/>
              </a:lnSpc>
              <a:spcBef>
                <a:spcPts val="380"/>
              </a:spcBef>
            </a:pP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енно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тные 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ус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нов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ки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ts val="1660"/>
              </a:lnSpc>
              <a:spcBef>
                <a:spcPts val="5"/>
              </a:spcBef>
            </a:pP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оциа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ьно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зна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имые  </a:t>
            </a: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ств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ично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87146" y="2144458"/>
            <a:ext cx="1903095" cy="1194435"/>
            <a:chOff x="6887146" y="2144458"/>
            <a:chExt cx="1903095" cy="1194435"/>
          </a:xfrm>
        </p:grpSpPr>
        <p:sp>
          <p:nvSpPr>
            <p:cNvPr id="20" name="object 20"/>
            <p:cNvSpPr/>
            <p:nvPr/>
          </p:nvSpPr>
          <p:spPr>
            <a:xfrm>
              <a:off x="6901433" y="2158745"/>
              <a:ext cx="1874520" cy="1165860"/>
            </a:xfrm>
            <a:custGeom>
              <a:avLst/>
              <a:gdLst/>
              <a:ahLst/>
              <a:cxnLst/>
              <a:rect l="l" t="t" r="r" b="b"/>
              <a:pathLst>
                <a:path w="1874520" h="1165860">
                  <a:moveTo>
                    <a:pt x="1757934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1049274"/>
                  </a:lnTo>
                  <a:lnTo>
                    <a:pt x="9161" y="1094654"/>
                  </a:lnTo>
                  <a:lnTo>
                    <a:pt x="34147" y="1131712"/>
                  </a:lnTo>
                  <a:lnTo>
                    <a:pt x="71205" y="1156698"/>
                  </a:lnTo>
                  <a:lnTo>
                    <a:pt x="116586" y="1165859"/>
                  </a:lnTo>
                  <a:lnTo>
                    <a:pt x="1757934" y="1165859"/>
                  </a:lnTo>
                  <a:lnTo>
                    <a:pt x="1803314" y="1156698"/>
                  </a:lnTo>
                  <a:lnTo>
                    <a:pt x="1840372" y="1131712"/>
                  </a:lnTo>
                  <a:lnTo>
                    <a:pt x="1865358" y="1094654"/>
                  </a:lnTo>
                  <a:lnTo>
                    <a:pt x="1874520" y="1049274"/>
                  </a:lnTo>
                  <a:lnTo>
                    <a:pt x="1874520" y="116586"/>
                  </a:lnTo>
                  <a:lnTo>
                    <a:pt x="1865358" y="71205"/>
                  </a:lnTo>
                  <a:lnTo>
                    <a:pt x="1840372" y="34147"/>
                  </a:lnTo>
                  <a:lnTo>
                    <a:pt x="1803314" y="9161"/>
                  </a:lnTo>
                  <a:lnTo>
                    <a:pt x="175793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01433" y="2158745"/>
              <a:ext cx="1874520" cy="1165860"/>
            </a:xfrm>
            <a:custGeom>
              <a:avLst/>
              <a:gdLst/>
              <a:ahLst/>
              <a:cxnLst/>
              <a:rect l="l" t="t" r="r" b="b"/>
              <a:pathLst>
                <a:path w="1874520" h="116586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1757934" y="0"/>
                  </a:lnTo>
                  <a:lnTo>
                    <a:pt x="1803314" y="9161"/>
                  </a:lnTo>
                  <a:lnTo>
                    <a:pt x="1840372" y="34147"/>
                  </a:lnTo>
                  <a:lnTo>
                    <a:pt x="1865358" y="71205"/>
                  </a:lnTo>
                  <a:lnTo>
                    <a:pt x="1874520" y="116586"/>
                  </a:lnTo>
                  <a:lnTo>
                    <a:pt x="1874520" y="1049274"/>
                  </a:lnTo>
                  <a:lnTo>
                    <a:pt x="1865358" y="1094654"/>
                  </a:lnTo>
                  <a:lnTo>
                    <a:pt x="1840372" y="1131712"/>
                  </a:lnTo>
                  <a:lnTo>
                    <a:pt x="1803314" y="1156698"/>
                  </a:lnTo>
                  <a:lnTo>
                    <a:pt x="1757934" y="1165859"/>
                  </a:lnTo>
                  <a:lnTo>
                    <a:pt x="116586" y="1165859"/>
                  </a:lnTo>
                  <a:lnTo>
                    <a:pt x="71205" y="1156698"/>
                  </a:lnTo>
                  <a:lnTo>
                    <a:pt x="34147" y="1131712"/>
                  </a:lnTo>
                  <a:lnTo>
                    <a:pt x="9161" y="1094654"/>
                  </a:lnTo>
                  <a:lnTo>
                    <a:pt x="0" y="1049274"/>
                  </a:lnTo>
                  <a:lnTo>
                    <a:pt x="0" y="116586"/>
                  </a:lnTo>
                  <a:close/>
                </a:path>
              </a:pathLst>
            </a:custGeom>
            <a:ln w="28574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019670" y="2379344"/>
            <a:ext cx="1635760" cy="6883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indent="635" algn="ctr">
              <a:lnSpc>
                <a:spcPct val="85900"/>
              </a:lnSpc>
              <a:spcBef>
                <a:spcPts val="365"/>
              </a:spcBef>
            </a:pPr>
            <a:r>
              <a:rPr sz="16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тивное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уча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ти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1C2043"/>
                </a:solidFill>
                <a:latin typeface="Microsoft Sans Serif"/>
                <a:cs typeface="Microsoft Sans Serif"/>
              </a:rPr>
              <a:t>в 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оциа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ьно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зна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им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10" dirty="0">
                <a:solidFill>
                  <a:srgbClr val="1C2043"/>
                </a:solidFill>
                <a:latin typeface="Microsoft Sans Serif"/>
                <a:cs typeface="Microsoft Sans Serif"/>
              </a:rPr>
              <a:t>й 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деятельности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14718" y="3772090"/>
            <a:ext cx="8316595" cy="530225"/>
            <a:chOff x="414718" y="3772090"/>
            <a:chExt cx="8316595" cy="530225"/>
          </a:xfrm>
        </p:grpSpPr>
        <p:sp>
          <p:nvSpPr>
            <p:cNvPr id="24" name="object 24"/>
            <p:cNvSpPr/>
            <p:nvPr/>
          </p:nvSpPr>
          <p:spPr>
            <a:xfrm>
              <a:off x="429005" y="3786378"/>
              <a:ext cx="8288020" cy="501650"/>
            </a:xfrm>
            <a:custGeom>
              <a:avLst/>
              <a:gdLst/>
              <a:ahLst/>
              <a:cxnLst/>
              <a:rect l="l" t="t" r="r" b="b"/>
              <a:pathLst>
                <a:path w="8288020" h="501650">
                  <a:moveTo>
                    <a:pt x="8203946" y="0"/>
                  </a:moveTo>
                  <a:lnTo>
                    <a:pt x="83565" y="0"/>
                  </a:lnTo>
                  <a:lnTo>
                    <a:pt x="51038" y="6574"/>
                  </a:lnTo>
                  <a:lnTo>
                    <a:pt x="24476" y="24495"/>
                  </a:lnTo>
                  <a:lnTo>
                    <a:pt x="6567" y="51059"/>
                  </a:lnTo>
                  <a:lnTo>
                    <a:pt x="0" y="83566"/>
                  </a:lnTo>
                  <a:lnTo>
                    <a:pt x="0" y="417830"/>
                  </a:lnTo>
                  <a:lnTo>
                    <a:pt x="6567" y="450336"/>
                  </a:lnTo>
                  <a:lnTo>
                    <a:pt x="24476" y="476900"/>
                  </a:lnTo>
                  <a:lnTo>
                    <a:pt x="51038" y="494821"/>
                  </a:lnTo>
                  <a:lnTo>
                    <a:pt x="83565" y="501396"/>
                  </a:lnTo>
                  <a:lnTo>
                    <a:pt x="8203946" y="501396"/>
                  </a:lnTo>
                  <a:lnTo>
                    <a:pt x="8236452" y="494821"/>
                  </a:lnTo>
                  <a:lnTo>
                    <a:pt x="8263016" y="476900"/>
                  </a:lnTo>
                  <a:lnTo>
                    <a:pt x="8280937" y="450336"/>
                  </a:lnTo>
                  <a:lnTo>
                    <a:pt x="8287512" y="417830"/>
                  </a:lnTo>
                  <a:lnTo>
                    <a:pt x="8287512" y="83566"/>
                  </a:lnTo>
                  <a:lnTo>
                    <a:pt x="8280937" y="51059"/>
                  </a:lnTo>
                  <a:lnTo>
                    <a:pt x="8263016" y="24495"/>
                  </a:lnTo>
                  <a:lnTo>
                    <a:pt x="8236452" y="6574"/>
                  </a:lnTo>
                  <a:lnTo>
                    <a:pt x="8203946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9005" y="3786378"/>
              <a:ext cx="8288020" cy="501650"/>
            </a:xfrm>
            <a:custGeom>
              <a:avLst/>
              <a:gdLst/>
              <a:ahLst/>
              <a:cxnLst/>
              <a:rect l="l" t="t" r="r" b="b"/>
              <a:pathLst>
                <a:path w="8288020" h="501650">
                  <a:moveTo>
                    <a:pt x="0" y="83566"/>
                  </a:moveTo>
                  <a:lnTo>
                    <a:pt x="6567" y="51059"/>
                  </a:lnTo>
                  <a:lnTo>
                    <a:pt x="24476" y="24495"/>
                  </a:lnTo>
                  <a:lnTo>
                    <a:pt x="51038" y="6574"/>
                  </a:lnTo>
                  <a:lnTo>
                    <a:pt x="83565" y="0"/>
                  </a:lnTo>
                  <a:lnTo>
                    <a:pt x="8203946" y="0"/>
                  </a:lnTo>
                  <a:lnTo>
                    <a:pt x="8236452" y="6574"/>
                  </a:lnTo>
                  <a:lnTo>
                    <a:pt x="8263016" y="24495"/>
                  </a:lnTo>
                  <a:lnTo>
                    <a:pt x="8280937" y="51059"/>
                  </a:lnTo>
                  <a:lnTo>
                    <a:pt x="8287512" y="83566"/>
                  </a:lnTo>
                  <a:lnTo>
                    <a:pt x="8287512" y="417830"/>
                  </a:lnTo>
                  <a:lnTo>
                    <a:pt x="8280937" y="450336"/>
                  </a:lnTo>
                  <a:lnTo>
                    <a:pt x="8263016" y="476900"/>
                  </a:lnTo>
                  <a:lnTo>
                    <a:pt x="8236452" y="494821"/>
                  </a:lnTo>
                  <a:lnTo>
                    <a:pt x="8203946" y="501396"/>
                  </a:lnTo>
                  <a:lnTo>
                    <a:pt x="83565" y="501396"/>
                  </a:lnTo>
                  <a:lnTo>
                    <a:pt x="51038" y="494821"/>
                  </a:lnTo>
                  <a:lnTo>
                    <a:pt x="24476" y="476900"/>
                  </a:lnTo>
                  <a:lnTo>
                    <a:pt x="6567" y="450336"/>
                  </a:lnTo>
                  <a:lnTo>
                    <a:pt x="0" y="417830"/>
                  </a:lnTo>
                  <a:lnTo>
                    <a:pt x="0" y="8356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100197" y="3897884"/>
            <a:ext cx="2943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90" dirty="0">
                <a:solidFill>
                  <a:srgbClr val="1C2043"/>
                </a:solidFill>
                <a:latin typeface="Arial"/>
                <a:cs typeface="Arial"/>
              </a:rPr>
              <a:t>На</a:t>
            </a:r>
            <a:r>
              <a:rPr sz="1600" b="1" spc="-7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1C2043"/>
                </a:solidFill>
                <a:latin typeface="Arial"/>
                <a:cs typeface="Arial"/>
              </a:rPr>
              <a:t>уровне</a:t>
            </a:r>
            <a:r>
              <a:rPr sz="1600" b="1" spc="-10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235" dirty="0">
                <a:solidFill>
                  <a:srgbClr val="1C2043"/>
                </a:solidFill>
                <a:latin typeface="Arial"/>
                <a:cs typeface="Arial"/>
              </a:rPr>
              <a:t>ОО</a:t>
            </a:r>
            <a:r>
              <a:rPr sz="1600" b="1" spc="-229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1600" b="1" spc="-6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1C2043"/>
                </a:solidFill>
                <a:latin typeface="Arial"/>
                <a:cs typeface="Arial"/>
              </a:rPr>
              <a:t>дол</a:t>
            </a:r>
            <a:r>
              <a:rPr sz="1600" b="1" spc="-220" dirty="0">
                <a:solidFill>
                  <a:srgbClr val="1C2043"/>
                </a:solidFill>
                <a:latin typeface="Arial"/>
                <a:cs typeface="Arial"/>
              </a:rPr>
              <a:t>ж</a:t>
            </a:r>
            <a:r>
              <a:rPr sz="1600" b="1" spc="-165" dirty="0">
                <a:solidFill>
                  <a:srgbClr val="1C2043"/>
                </a:solidFill>
                <a:latin typeface="Arial"/>
                <a:cs typeface="Arial"/>
              </a:rPr>
              <a:t>н</a:t>
            </a:r>
            <a:r>
              <a:rPr sz="1600" b="1" spc="-220" dirty="0">
                <a:solidFill>
                  <a:srgbClr val="1C2043"/>
                </a:solidFill>
                <a:latin typeface="Arial"/>
                <a:cs typeface="Arial"/>
              </a:rPr>
              <a:t>ы</a:t>
            </a:r>
            <a:r>
              <a:rPr sz="1600" b="1" spc="-7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1C2043"/>
                </a:solidFill>
                <a:latin typeface="Arial"/>
                <a:cs typeface="Arial"/>
              </a:rPr>
              <a:t>вк</a:t>
            </a:r>
            <a:r>
              <a:rPr sz="1600" b="1" spc="-220" dirty="0">
                <a:solidFill>
                  <a:srgbClr val="1C2043"/>
                </a:solidFill>
                <a:latin typeface="Arial"/>
                <a:cs typeface="Arial"/>
              </a:rPr>
              <a:t>лю</a:t>
            </a:r>
            <a:r>
              <a:rPr sz="1600" b="1" spc="-180" dirty="0">
                <a:solidFill>
                  <a:srgbClr val="1C2043"/>
                </a:solidFill>
                <a:latin typeface="Arial"/>
                <a:cs typeface="Arial"/>
              </a:rPr>
              <a:t>ч</a:t>
            </a:r>
            <a:r>
              <a:rPr sz="1600" b="1" spc="-155" dirty="0">
                <a:solidFill>
                  <a:srgbClr val="1C2043"/>
                </a:solidFill>
                <a:latin typeface="Arial"/>
                <a:cs typeface="Arial"/>
              </a:rPr>
              <a:t>ать: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14718" y="4415218"/>
            <a:ext cx="2386330" cy="857885"/>
            <a:chOff x="414718" y="4415218"/>
            <a:chExt cx="2386330" cy="857885"/>
          </a:xfrm>
        </p:grpSpPr>
        <p:sp>
          <p:nvSpPr>
            <p:cNvPr id="28" name="object 28"/>
            <p:cNvSpPr/>
            <p:nvPr/>
          </p:nvSpPr>
          <p:spPr>
            <a:xfrm>
              <a:off x="429005" y="4429505"/>
              <a:ext cx="2357755" cy="829310"/>
            </a:xfrm>
            <a:custGeom>
              <a:avLst/>
              <a:gdLst/>
              <a:ahLst/>
              <a:cxnLst/>
              <a:rect l="l" t="t" r="r" b="b"/>
              <a:pathLst>
                <a:path w="2357755" h="829310">
                  <a:moveTo>
                    <a:pt x="2219452" y="0"/>
                  </a:moveTo>
                  <a:lnTo>
                    <a:pt x="138175" y="0"/>
                  </a:lnTo>
                  <a:lnTo>
                    <a:pt x="94501" y="7042"/>
                  </a:lnTo>
                  <a:lnTo>
                    <a:pt x="56570" y="26655"/>
                  </a:lnTo>
                  <a:lnTo>
                    <a:pt x="26659" y="56564"/>
                  </a:lnTo>
                  <a:lnTo>
                    <a:pt x="7044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4" y="734559"/>
                  </a:lnTo>
                  <a:lnTo>
                    <a:pt x="26659" y="772491"/>
                  </a:lnTo>
                  <a:lnTo>
                    <a:pt x="56570" y="802400"/>
                  </a:lnTo>
                  <a:lnTo>
                    <a:pt x="94501" y="822013"/>
                  </a:lnTo>
                  <a:lnTo>
                    <a:pt x="138175" y="829056"/>
                  </a:lnTo>
                  <a:lnTo>
                    <a:pt x="2219452" y="829056"/>
                  </a:lnTo>
                  <a:lnTo>
                    <a:pt x="2263131" y="822013"/>
                  </a:lnTo>
                  <a:lnTo>
                    <a:pt x="2301063" y="802400"/>
                  </a:lnTo>
                  <a:lnTo>
                    <a:pt x="2330972" y="772491"/>
                  </a:lnTo>
                  <a:lnTo>
                    <a:pt x="2350585" y="734559"/>
                  </a:lnTo>
                  <a:lnTo>
                    <a:pt x="2357628" y="690880"/>
                  </a:lnTo>
                  <a:lnTo>
                    <a:pt x="2357628" y="138176"/>
                  </a:lnTo>
                  <a:lnTo>
                    <a:pt x="2350585" y="94496"/>
                  </a:lnTo>
                  <a:lnTo>
                    <a:pt x="2330972" y="56564"/>
                  </a:lnTo>
                  <a:lnTo>
                    <a:pt x="2301063" y="26655"/>
                  </a:lnTo>
                  <a:lnTo>
                    <a:pt x="2263131" y="7042"/>
                  </a:lnTo>
                  <a:lnTo>
                    <a:pt x="221945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9005" y="4429505"/>
              <a:ext cx="2357755" cy="829310"/>
            </a:xfrm>
            <a:custGeom>
              <a:avLst/>
              <a:gdLst/>
              <a:ahLst/>
              <a:cxnLst/>
              <a:rect l="l" t="t" r="r" b="b"/>
              <a:pathLst>
                <a:path w="2357755" h="829310">
                  <a:moveTo>
                    <a:pt x="0" y="138176"/>
                  </a:moveTo>
                  <a:lnTo>
                    <a:pt x="7044" y="94496"/>
                  </a:lnTo>
                  <a:lnTo>
                    <a:pt x="26659" y="56564"/>
                  </a:lnTo>
                  <a:lnTo>
                    <a:pt x="56570" y="26655"/>
                  </a:lnTo>
                  <a:lnTo>
                    <a:pt x="94501" y="7042"/>
                  </a:lnTo>
                  <a:lnTo>
                    <a:pt x="138175" y="0"/>
                  </a:lnTo>
                  <a:lnTo>
                    <a:pt x="2219452" y="0"/>
                  </a:lnTo>
                  <a:lnTo>
                    <a:pt x="2263131" y="7042"/>
                  </a:lnTo>
                  <a:lnTo>
                    <a:pt x="2301063" y="26655"/>
                  </a:lnTo>
                  <a:lnTo>
                    <a:pt x="2330972" y="56564"/>
                  </a:lnTo>
                  <a:lnTo>
                    <a:pt x="2350585" y="94496"/>
                  </a:lnTo>
                  <a:lnTo>
                    <a:pt x="2357628" y="138176"/>
                  </a:lnTo>
                  <a:lnTo>
                    <a:pt x="2357628" y="690880"/>
                  </a:lnTo>
                  <a:lnTo>
                    <a:pt x="2350585" y="734559"/>
                  </a:lnTo>
                  <a:lnTo>
                    <a:pt x="2330972" y="772491"/>
                  </a:lnTo>
                  <a:lnTo>
                    <a:pt x="2301063" y="802400"/>
                  </a:lnTo>
                  <a:lnTo>
                    <a:pt x="2263131" y="822013"/>
                  </a:lnTo>
                  <a:lnTo>
                    <a:pt x="2219452" y="829056"/>
                  </a:lnTo>
                  <a:lnTo>
                    <a:pt x="138175" y="829056"/>
                  </a:lnTo>
                  <a:lnTo>
                    <a:pt x="94501" y="822013"/>
                  </a:lnTo>
                  <a:lnTo>
                    <a:pt x="56570" y="802400"/>
                  </a:lnTo>
                  <a:lnTo>
                    <a:pt x="26659" y="772491"/>
                  </a:lnTo>
                  <a:lnTo>
                    <a:pt x="7044" y="734559"/>
                  </a:lnTo>
                  <a:lnTo>
                    <a:pt x="0" y="690880"/>
                  </a:lnTo>
                  <a:lnTo>
                    <a:pt x="0" y="13817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27049" y="4461128"/>
            <a:ext cx="17589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075" marR="5080" indent="-334010">
              <a:lnSpc>
                <a:spcPct val="100000"/>
              </a:lnSpc>
              <a:spcBef>
                <a:spcPts val="95"/>
              </a:spcBef>
            </a:pP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нание</a:t>
            </a:r>
            <a:r>
              <a:rPr sz="1600" spc="-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сс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10" dirty="0">
                <a:solidFill>
                  <a:srgbClr val="1C2043"/>
                </a:solidFill>
                <a:latin typeface="Microsoft Sans Serif"/>
                <a:cs typeface="Microsoft Sans Serif"/>
              </a:rPr>
              <a:t>й 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гражданской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идентичности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915602" y="4415218"/>
            <a:ext cx="3601085" cy="857885"/>
            <a:chOff x="2915602" y="4415218"/>
            <a:chExt cx="3601085" cy="857885"/>
          </a:xfrm>
        </p:grpSpPr>
        <p:sp>
          <p:nvSpPr>
            <p:cNvPr id="32" name="object 32"/>
            <p:cNvSpPr/>
            <p:nvPr/>
          </p:nvSpPr>
          <p:spPr>
            <a:xfrm>
              <a:off x="2929889" y="4429505"/>
              <a:ext cx="3572510" cy="829310"/>
            </a:xfrm>
            <a:custGeom>
              <a:avLst/>
              <a:gdLst/>
              <a:ahLst/>
              <a:cxnLst/>
              <a:rect l="l" t="t" r="r" b="b"/>
              <a:pathLst>
                <a:path w="3572510" h="829310">
                  <a:moveTo>
                    <a:pt x="3434080" y="0"/>
                  </a:moveTo>
                  <a:lnTo>
                    <a:pt x="138176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6" y="829056"/>
                  </a:lnTo>
                  <a:lnTo>
                    <a:pt x="3434080" y="829056"/>
                  </a:lnTo>
                  <a:lnTo>
                    <a:pt x="3477759" y="822013"/>
                  </a:lnTo>
                  <a:lnTo>
                    <a:pt x="3515691" y="802400"/>
                  </a:lnTo>
                  <a:lnTo>
                    <a:pt x="3545600" y="772491"/>
                  </a:lnTo>
                  <a:lnTo>
                    <a:pt x="3565213" y="734559"/>
                  </a:lnTo>
                  <a:lnTo>
                    <a:pt x="3572256" y="690880"/>
                  </a:lnTo>
                  <a:lnTo>
                    <a:pt x="3572256" y="138176"/>
                  </a:lnTo>
                  <a:lnTo>
                    <a:pt x="3565213" y="94496"/>
                  </a:lnTo>
                  <a:lnTo>
                    <a:pt x="3545600" y="56564"/>
                  </a:lnTo>
                  <a:lnTo>
                    <a:pt x="3515691" y="26655"/>
                  </a:lnTo>
                  <a:lnTo>
                    <a:pt x="3477759" y="7042"/>
                  </a:lnTo>
                  <a:lnTo>
                    <a:pt x="343408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29889" y="4429505"/>
              <a:ext cx="3572510" cy="829310"/>
            </a:xfrm>
            <a:custGeom>
              <a:avLst/>
              <a:gdLst/>
              <a:ahLst/>
              <a:cxnLst/>
              <a:rect l="l" t="t" r="r" b="b"/>
              <a:pathLst>
                <a:path w="3572510" h="829310">
                  <a:moveTo>
                    <a:pt x="0" y="138176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6" y="0"/>
                  </a:lnTo>
                  <a:lnTo>
                    <a:pt x="3434080" y="0"/>
                  </a:lnTo>
                  <a:lnTo>
                    <a:pt x="3477759" y="7042"/>
                  </a:lnTo>
                  <a:lnTo>
                    <a:pt x="3515691" y="26655"/>
                  </a:lnTo>
                  <a:lnTo>
                    <a:pt x="3545600" y="56564"/>
                  </a:lnTo>
                  <a:lnTo>
                    <a:pt x="3565213" y="94496"/>
                  </a:lnTo>
                  <a:lnTo>
                    <a:pt x="3572256" y="138176"/>
                  </a:lnTo>
                  <a:lnTo>
                    <a:pt x="3572256" y="690880"/>
                  </a:lnTo>
                  <a:lnTo>
                    <a:pt x="3565213" y="734559"/>
                  </a:lnTo>
                  <a:lnTo>
                    <a:pt x="3545600" y="772491"/>
                  </a:lnTo>
                  <a:lnTo>
                    <a:pt x="3515691" y="802400"/>
                  </a:lnTo>
                  <a:lnTo>
                    <a:pt x="3477759" y="822013"/>
                  </a:lnTo>
                  <a:lnTo>
                    <a:pt x="3434080" y="829056"/>
                  </a:lnTo>
                  <a:lnTo>
                    <a:pt x="138176" y="829056"/>
                  </a:lnTo>
                  <a:lnTo>
                    <a:pt x="94496" y="822013"/>
                  </a:lnTo>
                  <a:lnTo>
                    <a:pt x="56564" y="802400"/>
                  </a:lnTo>
                  <a:lnTo>
                    <a:pt x="26655" y="772491"/>
                  </a:lnTo>
                  <a:lnTo>
                    <a:pt x="7042" y="734559"/>
                  </a:lnTo>
                  <a:lnTo>
                    <a:pt x="0" y="690880"/>
                  </a:lnTo>
                  <a:lnTo>
                    <a:pt x="0" y="13817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059938" y="4461128"/>
            <a:ext cx="33089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готовность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обучающихся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саморазвитию, </a:t>
            </a:r>
            <a:r>
              <a:rPr sz="1600" spc="-409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ам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ят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ьно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ично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тному</a:t>
            </a:r>
            <a:endParaRPr sz="1600">
              <a:latin typeface="Microsoft Sans Serif"/>
              <a:cs typeface="Microsoft Sans Serif"/>
            </a:endParaRPr>
          </a:p>
          <a:p>
            <a:pPr marL="1905" algn="ctr">
              <a:lnSpc>
                <a:spcPct val="100000"/>
              </a:lnSpc>
            </a:pP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самоопределению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629590" y="4415218"/>
            <a:ext cx="2101215" cy="857885"/>
            <a:chOff x="6629590" y="4415218"/>
            <a:chExt cx="2101215" cy="857885"/>
          </a:xfrm>
        </p:grpSpPr>
        <p:sp>
          <p:nvSpPr>
            <p:cNvPr id="36" name="object 36"/>
            <p:cNvSpPr/>
            <p:nvPr/>
          </p:nvSpPr>
          <p:spPr>
            <a:xfrm>
              <a:off x="6643878" y="4429505"/>
              <a:ext cx="2072639" cy="829310"/>
            </a:xfrm>
            <a:custGeom>
              <a:avLst/>
              <a:gdLst/>
              <a:ahLst/>
              <a:cxnLst/>
              <a:rect l="l" t="t" r="r" b="b"/>
              <a:pathLst>
                <a:path w="2072640" h="829310">
                  <a:moveTo>
                    <a:pt x="1934464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5" y="829056"/>
                  </a:lnTo>
                  <a:lnTo>
                    <a:pt x="1934464" y="829056"/>
                  </a:lnTo>
                  <a:lnTo>
                    <a:pt x="1978143" y="822013"/>
                  </a:lnTo>
                  <a:lnTo>
                    <a:pt x="2016075" y="802400"/>
                  </a:lnTo>
                  <a:lnTo>
                    <a:pt x="2045984" y="772491"/>
                  </a:lnTo>
                  <a:lnTo>
                    <a:pt x="2065597" y="734559"/>
                  </a:lnTo>
                  <a:lnTo>
                    <a:pt x="2072640" y="690880"/>
                  </a:lnTo>
                  <a:lnTo>
                    <a:pt x="2072640" y="138176"/>
                  </a:lnTo>
                  <a:lnTo>
                    <a:pt x="2065597" y="94496"/>
                  </a:lnTo>
                  <a:lnTo>
                    <a:pt x="2045984" y="56564"/>
                  </a:lnTo>
                  <a:lnTo>
                    <a:pt x="2016075" y="26655"/>
                  </a:lnTo>
                  <a:lnTo>
                    <a:pt x="1978143" y="7042"/>
                  </a:lnTo>
                  <a:lnTo>
                    <a:pt x="193446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3878" y="4429505"/>
              <a:ext cx="2072639" cy="829310"/>
            </a:xfrm>
            <a:custGeom>
              <a:avLst/>
              <a:gdLst/>
              <a:ahLst/>
              <a:cxnLst/>
              <a:rect l="l" t="t" r="r" b="b"/>
              <a:pathLst>
                <a:path w="2072640" h="829310">
                  <a:moveTo>
                    <a:pt x="0" y="138176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1934464" y="0"/>
                  </a:lnTo>
                  <a:lnTo>
                    <a:pt x="1978143" y="7042"/>
                  </a:lnTo>
                  <a:lnTo>
                    <a:pt x="2016075" y="26655"/>
                  </a:lnTo>
                  <a:lnTo>
                    <a:pt x="2045984" y="56564"/>
                  </a:lnTo>
                  <a:lnTo>
                    <a:pt x="2065597" y="94496"/>
                  </a:lnTo>
                  <a:lnTo>
                    <a:pt x="2072640" y="138176"/>
                  </a:lnTo>
                  <a:lnTo>
                    <a:pt x="2072640" y="690880"/>
                  </a:lnTo>
                  <a:lnTo>
                    <a:pt x="2065597" y="734559"/>
                  </a:lnTo>
                  <a:lnTo>
                    <a:pt x="2045984" y="772491"/>
                  </a:lnTo>
                  <a:lnTo>
                    <a:pt x="2016075" y="802400"/>
                  </a:lnTo>
                  <a:lnTo>
                    <a:pt x="1978143" y="822013"/>
                  </a:lnTo>
                  <a:lnTo>
                    <a:pt x="1934464" y="829056"/>
                  </a:lnTo>
                  <a:lnTo>
                    <a:pt x="138175" y="829056"/>
                  </a:lnTo>
                  <a:lnTo>
                    <a:pt x="94496" y="822013"/>
                  </a:lnTo>
                  <a:lnTo>
                    <a:pt x="56564" y="802400"/>
                  </a:lnTo>
                  <a:lnTo>
                    <a:pt x="26655" y="772491"/>
                  </a:lnTo>
                  <a:lnTo>
                    <a:pt x="7042" y="734559"/>
                  </a:lnTo>
                  <a:lnTo>
                    <a:pt x="0" y="690880"/>
                  </a:lnTo>
                  <a:lnTo>
                    <a:pt x="0" y="13817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839457" y="4461128"/>
            <a:ext cx="167893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ценность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ам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ят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ьно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10" dirty="0">
                <a:solidFill>
                  <a:srgbClr val="1C2043"/>
                </a:solidFill>
                <a:latin typeface="Microsoft Sans Serif"/>
                <a:cs typeface="Microsoft Sans Serif"/>
              </a:rPr>
              <a:t>и 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инициативы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14718" y="5416486"/>
            <a:ext cx="3314700" cy="856615"/>
            <a:chOff x="414718" y="5416486"/>
            <a:chExt cx="3314700" cy="856615"/>
          </a:xfrm>
        </p:grpSpPr>
        <p:sp>
          <p:nvSpPr>
            <p:cNvPr id="40" name="object 40"/>
            <p:cNvSpPr/>
            <p:nvPr/>
          </p:nvSpPr>
          <p:spPr>
            <a:xfrm>
              <a:off x="429005" y="5430773"/>
              <a:ext cx="3286125" cy="828040"/>
            </a:xfrm>
            <a:custGeom>
              <a:avLst/>
              <a:gdLst/>
              <a:ahLst/>
              <a:cxnLst/>
              <a:rect l="l" t="t" r="r" b="b"/>
              <a:pathLst>
                <a:path w="3286125" h="828039">
                  <a:moveTo>
                    <a:pt x="3147822" y="0"/>
                  </a:moveTo>
                  <a:lnTo>
                    <a:pt x="137922" y="0"/>
                  </a:lnTo>
                  <a:lnTo>
                    <a:pt x="94327" y="7028"/>
                  </a:lnTo>
                  <a:lnTo>
                    <a:pt x="56466" y="26602"/>
                  </a:lnTo>
                  <a:lnTo>
                    <a:pt x="26610" y="56455"/>
                  </a:lnTo>
                  <a:lnTo>
                    <a:pt x="7031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31" y="733204"/>
                  </a:lnTo>
                  <a:lnTo>
                    <a:pt x="26610" y="771065"/>
                  </a:lnTo>
                  <a:lnTo>
                    <a:pt x="56466" y="800921"/>
                  </a:lnTo>
                  <a:lnTo>
                    <a:pt x="94327" y="820500"/>
                  </a:lnTo>
                  <a:lnTo>
                    <a:pt x="137922" y="827532"/>
                  </a:lnTo>
                  <a:lnTo>
                    <a:pt x="3147822" y="827532"/>
                  </a:lnTo>
                  <a:lnTo>
                    <a:pt x="3191426" y="820500"/>
                  </a:lnTo>
                  <a:lnTo>
                    <a:pt x="3229288" y="800921"/>
                  </a:lnTo>
                  <a:lnTo>
                    <a:pt x="3259141" y="771065"/>
                  </a:lnTo>
                  <a:lnTo>
                    <a:pt x="3278715" y="733204"/>
                  </a:lnTo>
                  <a:lnTo>
                    <a:pt x="3285744" y="689610"/>
                  </a:lnTo>
                  <a:lnTo>
                    <a:pt x="3285744" y="137922"/>
                  </a:lnTo>
                  <a:lnTo>
                    <a:pt x="3278715" y="94317"/>
                  </a:lnTo>
                  <a:lnTo>
                    <a:pt x="3259141" y="56455"/>
                  </a:lnTo>
                  <a:lnTo>
                    <a:pt x="3229288" y="26602"/>
                  </a:lnTo>
                  <a:lnTo>
                    <a:pt x="3191426" y="7028"/>
                  </a:lnTo>
                  <a:lnTo>
                    <a:pt x="314782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005" y="5430773"/>
              <a:ext cx="3286125" cy="828040"/>
            </a:xfrm>
            <a:custGeom>
              <a:avLst/>
              <a:gdLst/>
              <a:ahLst/>
              <a:cxnLst/>
              <a:rect l="l" t="t" r="r" b="b"/>
              <a:pathLst>
                <a:path w="3286125" h="828039">
                  <a:moveTo>
                    <a:pt x="0" y="137922"/>
                  </a:moveTo>
                  <a:lnTo>
                    <a:pt x="7031" y="94317"/>
                  </a:lnTo>
                  <a:lnTo>
                    <a:pt x="26610" y="56455"/>
                  </a:lnTo>
                  <a:lnTo>
                    <a:pt x="56466" y="26602"/>
                  </a:lnTo>
                  <a:lnTo>
                    <a:pt x="94327" y="7028"/>
                  </a:lnTo>
                  <a:lnTo>
                    <a:pt x="137922" y="0"/>
                  </a:lnTo>
                  <a:lnTo>
                    <a:pt x="3147822" y="0"/>
                  </a:lnTo>
                  <a:lnTo>
                    <a:pt x="3191426" y="7028"/>
                  </a:lnTo>
                  <a:lnTo>
                    <a:pt x="3229288" y="26602"/>
                  </a:lnTo>
                  <a:lnTo>
                    <a:pt x="3259141" y="56455"/>
                  </a:lnTo>
                  <a:lnTo>
                    <a:pt x="3278715" y="94317"/>
                  </a:lnTo>
                  <a:lnTo>
                    <a:pt x="3285744" y="137922"/>
                  </a:lnTo>
                  <a:lnTo>
                    <a:pt x="3285744" y="689610"/>
                  </a:lnTo>
                  <a:lnTo>
                    <a:pt x="3278715" y="733204"/>
                  </a:lnTo>
                  <a:lnTo>
                    <a:pt x="3259141" y="771065"/>
                  </a:lnTo>
                  <a:lnTo>
                    <a:pt x="3229288" y="800921"/>
                  </a:lnTo>
                  <a:lnTo>
                    <a:pt x="3191426" y="820500"/>
                  </a:lnTo>
                  <a:lnTo>
                    <a:pt x="3147822" y="827532"/>
                  </a:lnTo>
                  <a:lnTo>
                    <a:pt x="137922" y="827532"/>
                  </a:lnTo>
                  <a:lnTo>
                    <a:pt x="94327" y="820500"/>
                  </a:lnTo>
                  <a:lnTo>
                    <a:pt x="56466" y="800921"/>
                  </a:lnTo>
                  <a:lnTo>
                    <a:pt x="26610" y="771065"/>
                  </a:lnTo>
                  <a:lnTo>
                    <a:pt x="7031" y="73320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82497" y="5461508"/>
            <a:ext cx="23761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нал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ичие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мотива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к 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ен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вл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енной</a:t>
            </a:r>
            <a:r>
              <a:rPr sz="1600" spc="-1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оциа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35" dirty="0">
                <a:solidFill>
                  <a:srgbClr val="1C2043"/>
                </a:solidFill>
                <a:latin typeface="Microsoft Sans Serif"/>
                <a:cs typeface="Microsoft Sans Serif"/>
              </a:rPr>
              <a:t>ьно  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значимо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деяте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ьно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915346" y="5416486"/>
            <a:ext cx="4815840" cy="856615"/>
            <a:chOff x="3915346" y="5416486"/>
            <a:chExt cx="4815840" cy="856615"/>
          </a:xfrm>
        </p:grpSpPr>
        <p:sp>
          <p:nvSpPr>
            <p:cNvPr id="44" name="object 44"/>
            <p:cNvSpPr/>
            <p:nvPr/>
          </p:nvSpPr>
          <p:spPr>
            <a:xfrm>
              <a:off x="3929634" y="5430773"/>
              <a:ext cx="4787265" cy="828040"/>
            </a:xfrm>
            <a:custGeom>
              <a:avLst/>
              <a:gdLst/>
              <a:ahLst/>
              <a:cxnLst/>
              <a:rect l="l" t="t" r="r" b="b"/>
              <a:pathLst>
                <a:path w="4787265" h="828039">
                  <a:moveTo>
                    <a:pt x="4648962" y="0"/>
                  </a:moveTo>
                  <a:lnTo>
                    <a:pt x="137921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28" y="733204"/>
                  </a:lnTo>
                  <a:lnTo>
                    <a:pt x="26602" y="771065"/>
                  </a:lnTo>
                  <a:lnTo>
                    <a:pt x="56455" y="800921"/>
                  </a:lnTo>
                  <a:lnTo>
                    <a:pt x="94317" y="820500"/>
                  </a:lnTo>
                  <a:lnTo>
                    <a:pt x="137921" y="827532"/>
                  </a:lnTo>
                  <a:lnTo>
                    <a:pt x="4648962" y="827532"/>
                  </a:lnTo>
                  <a:lnTo>
                    <a:pt x="4692566" y="820500"/>
                  </a:lnTo>
                  <a:lnTo>
                    <a:pt x="4730428" y="800921"/>
                  </a:lnTo>
                  <a:lnTo>
                    <a:pt x="4760281" y="771065"/>
                  </a:lnTo>
                  <a:lnTo>
                    <a:pt x="4779855" y="733204"/>
                  </a:lnTo>
                  <a:lnTo>
                    <a:pt x="4786884" y="689610"/>
                  </a:lnTo>
                  <a:lnTo>
                    <a:pt x="4786884" y="137922"/>
                  </a:lnTo>
                  <a:lnTo>
                    <a:pt x="4779855" y="94317"/>
                  </a:lnTo>
                  <a:lnTo>
                    <a:pt x="4760281" y="56455"/>
                  </a:lnTo>
                  <a:lnTo>
                    <a:pt x="4730428" y="26602"/>
                  </a:lnTo>
                  <a:lnTo>
                    <a:pt x="4692566" y="7028"/>
                  </a:lnTo>
                  <a:lnTo>
                    <a:pt x="464896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29634" y="5430773"/>
              <a:ext cx="4787265" cy="828040"/>
            </a:xfrm>
            <a:custGeom>
              <a:avLst/>
              <a:gdLst/>
              <a:ahLst/>
              <a:cxnLst/>
              <a:rect l="l" t="t" r="r" b="b"/>
              <a:pathLst>
                <a:path w="4787265" h="828039">
                  <a:moveTo>
                    <a:pt x="0" y="137922"/>
                  </a:moveTo>
                  <a:lnTo>
                    <a:pt x="7028" y="94317"/>
                  </a:lnTo>
                  <a:lnTo>
                    <a:pt x="26602" y="56455"/>
                  </a:lnTo>
                  <a:lnTo>
                    <a:pt x="56455" y="26602"/>
                  </a:lnTo>
                  <a:lnTo>
                    <a:pt x="94317" y="7028"/>
                  </a:lnTo>
                  <a:lnTo>
                    <a:pt x="137921" y="0"/>
                  </a:lnTo>
                  <a:lnTo>
                    <a:pt x="4648962" y="0"/>
                  </a:lnTo>
                  <a:lnTo>
                    <a:pt x="4692566" y="7028"/>
                  </a:lnTo>
                  <a:lnTo>
                    <a:pt x="4730428" y="26602"/>
                  </a:lnTo>
                  <a:lnTo>
                    <a:pt x="4760281" y="56455"/>
                  </a:lnTo>
                  <a:lnTo>
                    <a:pt x="4779855" y="94317"/>
                  </a:lnTo>
                  <a:lnTo>
                    <a:pt x="4786884" y="137922"/>
                  </a:lnTo>
                  <a:lnTo>
                    <a:pt x="4786884" y="689610"/>
                  </a:lnTo>
                  <a:lnTo>
                    <a:pt x="4779855" y="733204"/>
                  </a:lnTo>
                  <a:lnTo>
                    <a:pt x="4760281" y="771065"/>
                  </a:lnTo>
                  <a:lnTo>
                    <a:pt x="4730428" y="800921"/>
                  </a:lnTo>
                  <a:lnTo>
                    <a:pt x="4692566" y="820500"/>
                  </a:lnTo>
                  <a:lnTo>
                    <a:pt x="4648962" y="827532"/>
                  </a:lnTo>
                  <a:lnTo>
                    <a:pt x="137921" y="827532"/>
                  </a:lnTo>
                  <a:lnTo>
                    <a:pt x="94317" y="820500"/>
                  </a:lnTo>
                  <a:lnTo>
                    <a:pt x="56455" y="800921"/>
                  </a:lnTo>
                  <a:lnTo>
                    <a:pt x="26602" y="771065"/>
                  </a:lnTo>
                  <a:lnTo>
                    <a:pt x="7028" y="73320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28574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224909" y="5583427"/>
            <a:ext cx="41929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сформированность</a:t>
            </a:r>
            <a:r>
              <a:rPr sz="16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внутренней</a:t>
            </a:r>
            <a:r>
              <a:rPr sz="16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позиции</a:t>
            </a:r>
            <a:r>
              <a:rPr sz="1600" spc="-4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личности</a:t>
            </a:r>
            <a:r>
              <a:rPr sz="16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как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34053" y="5826963"/>
            <a:ext cx="4174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особого</a:t>
            </a:r>
            <a:r>
              <a:rPr sz="1600" spc="-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ценностного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отношения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себе,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окружающим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3429000" y="284988"/>
            <a:ext cx="5398135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2000" spc="-215" dirty="0"/>
              <a:t>Подго</a:t>
            </a:r>
            <a:r>
              <a:rPr sz="2000" spc="-204" dirty="0"/>
              <a:t>товить</a:t>
            </a:r>
            <a:r>
              <a:rPr sz="2000" spc="-130" dirty="0"/>
              <a:t> </a:t>
            </a:r>
            <a:r>
              <a:rPr sz="2000" spc="-210" dirty="0"/>
              <a:t>раздел</a:t>
            </a:r>
            <a:r>
              <a:rPr sz="2000" spc="-140" dirty="0"/>
              <a:t> </a:t>
            </a:r>
            <a:r>
              <a:rPr sz="2000" spc="-220" dirty="0"/>
              <a:t>«Планируем</a:t>
            </a:r>
            <a:r>
              <a:rPr sz="2000" spc="-310" dirty="0"/>
              <a:t>ы</a:t>
            </a:r>
            <a:r>
              <a:rPr sz="2000" spc="-200" dirty="0"/>
              <a:t>е</a:t>
            </a:r>
            <a:r>
              <a:rPr sz="2000" spc="-125" dirty="0"/>
              <a:t> </a:t>
            </a:r>
            <a:r>
              <a:rPr sz="2000" spc="-204" dirty="0"/>
              <a:t>результ</a:t>
            </a:r>
            <a:r>
              <a:rPr sz="2000" spc="-210" dirty="0"/>
              <a:t>а</a:t>
            </a:r>
            <a:r>
              <a:rPr sz="2000" spc="-204" dirty="0"/>
              <a:t>ты»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 rotWithShape="1">
          <a:blip r:embed="rId2" cstate="print"/>
          <a:srcRect l="6817" r="2467"/>
          <a:stretch/>
        </p:blipFill>
        <p:spPr>
          <a:xfrm>
            <a:off x="402672" y="1066800"/>
            <a:ext cx="3864528" cy="5506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ject 12"/>
          <p:cNvPicPr/>
          <p:nvPr/>
        </p:nvPicPr>
        <p:blipFill rotWithShape="1">
          <a:blip r:embed="rId3" cstate="print"/>
          <a:srcRect l="5193"/>
          <a:stretch/>
        </p:blipFill>
        <p:spPr>
          <a:xfrm>
            <a:off x="4777803" y="1022793"/>
            <a:ext cx="3810000" cy="5535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0917" y="6286601"/>
            <a:ext cx="165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F3F3F3"/>
                </a:solidFill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4614" y="1274254"/>
            <a:ext cx="8385175" cy="542290"/>
            <a:chOff x="344614" y="1274254"/>
            <a:chExt cx="8385175" cy="542290"/>
          </a:xfrm>
        </p:grpSpPr>
        <p:sp>
          <p:nvSpPr>
            <p:cNvPr id="4" name="object 4"/>
            <p:cNvSpPr/>
            <p:nvPr/>
          </p:nvSpPr>
          <p:spPr>
            <a:xfrm>
              <a:off x="358902" y="1288541"/>
              <a:ext cx="8356600" cy="513715"/>
            </a:xfrm>
            <a:custGeom>
              <a:avLst/>
              <a:gdLst/>
              <a:ahLst/>
              <a:cxnLst/>
              <a:rect l="l" t="t" r="r" b="b"/>
              <a:pathLst>
                <a:path w="8356600" h="513714">
                  <a:moveTo>
                    <a:pt x="8304783" y="0"/>
                  </a:moveTo>
                  <a:lnTo>
                    <a:pt x="51358" y="0"/>
                  </a:lnTo>
                  <a:lnTo>
                    <a:pt x="31369" y="4034"/>
                  </a:lnTo>
                  <a:lnTo>
                    <a:pt x="15044" y="15033"/>
                  </a:lnTo>
                  <a:lnTo>
                    <a:pt x="4036" y="31343"/>
                  </a:lnTo>
                  <a:lnTo>
                    <a:pt x="0" y="51308"/>
                  </a:lnTo>
                  <a:lnTo>
                    <a:pt x="0" y="462280"/>
                  </a:lnTo>
                  <a:lnTo>
                    <a:pt x="4036" y="482244"/>
                  </a:lnTo>
                  <a:lnTo>
                    <a:pt x="15044" y="498554"/>
                  </a:lnTo>
                  <a:lnTo>
                    <a:pt x="31369" y="509553"/>
                  </a:lnTo>
                  <a:lnTo>
                    <a:pt x="51358" y="513588"/>
                  </a:lnTo>
                  <a:lnTo>
                    <a:pt x="8304783" y="513588"/>
                  </a:lnTo>
                  <a:lnTo>
                    <a:pt x="8324748" y="509553"/>
                  </a:lnTo>
                  <a:lnTo>
                    <a:pt x="8341058" y="498554"/>
                  </a:lnTo>
                  <a:lnTo>
                    <a:pt x="8352057" y="482244"/>
                  </a:lnTo>
                  <a:lnTo>
                    <a:pt x="8356092" y="462280"/>
                  </a:lnTo>
                  <a:lnTo>
                    <a:pt x="8356092" y="51308"/>
                  </a:lnTo>
                  <a:lnTo>
                    <a:pt x="8352057" y="31343"/>
                  </a:lnTo>
                  <a:lnTo>
                    <a:pt x="8341058" y="15033"/>
                  </a:lnTo>
                  <a:lnTo>
                    <a:pt x="8324748" y="4034"/>
                  </a:lnTo>
                  <a:lnTo>
                    <a:pt x="8304783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902" y="1288541"/>
              <a:ext cx="8356600" cy="513715"/>
            </a:xfrm>
            <a:custGeom>
              <a:avLst/>
              <a:gdLst/>
              <a:ahLst/>
              <a:cxnLst/>
              <a:rect l="l" t="t" r="r" b="b"/>
              <a:pathLst>
                <a:path w="8356600" h="513714">
                  <a:moveTo>
                    <a:pt x="0" y="51308"/>
                  </a:moveTo>
                  <a:lnTo>
                    <a:pt x="4036" y="31343"/>
                  </a:lnTo>
                  <a:lnTo>
                    <a:pt x="15044" y="15033"/>
                  </a:lnTo>
                  <a:lnTo>
                    <a:pt x="31369" y="4034"/>
                  </a:lnTo>
                  <a:lnTo>
                    <a:pt x="51358" y="0"/>
                  </a:lnTo>
                  <a:lnTo>
                    <a:pt x="8304783" y="0"/>
                  </a:lnTo>
                  <a:lnTo>
                    <a:pt x="8324748" y="4034"/>
                  </a:lnTo>
                  <a:lnTo>
                    <a:pt x="8341058" y="15033"/>
                  </a:lnTo>
                  <a:lnTo>
                    <a:pt x="8352057" y="31343"/>
                  </a:lnTo>
                  <a:lnTo>
                    <a:pt x="8356092" y="51308"/>
                  </a:lnTo>
                  <a:lnTo>
                    <a:pt x="8356092" y="462280"/>
                  </a:lnTo>
                  <a:lnTo>
                    <a:pt x="8352057" y="482244"/>
                  </a:lnTo>
                  <a:lnTo>
                    <a:pt x="8341058" y="498554"/>
                  </a:lnTo>
                  <a:lnTo>
                    <a:pt x="8324748" y="509553"/>
                  </a:lnTo>
                  <a:lnTo>
                    <a:pt x="8304783" y="513588"/>
                  </a:lnTo>
                  <a:lnTo>
                    <a:pt x="51358" y="513588"/>
                  </a:lnTo>
                  <a:lnTo>
                    <a:pt x="31369" y="509553"/>
                  </a:lnTo>
                  <a:lnTo>
                    <a:pt x="15044" y="498554"/>
                  </a:lnTo>
                  <a:lnTo>
                    <a:pt x="4036" y="482244"/>
                  </a:lnTo>
                  <a:lnTo>
                    <a:pt x="0" y="462280"/>
                  </a:lnTo>
                  <a:lnTo>
                    <a:pt x="0" y="51308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79498" y="813053"/>
            <a:ext cx="4686300" cy="847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20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2000" b="1" spc="-215" dirty="0">
                <a:solidFill>
                  <a:srgbClr val="1C2043"/>
                </a:solidFill>
                <a:latin typeface="Arial"/>
                <a:cs typeface="Arial"/>
              </a:rPr>
              <a:t>реб</a:t>
            </a:r>
            <a:r>
              <a:rPr sz="2000" b="1" spc="-220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2000" b="1" spc="-215" dirty="0">
                <a:solidFill>
                  <a:srgbClr val="1C2043"/>
                </a:solidFill>
                <a:latin typeface="Arial"/>
                <a:cs typeface="Arial"/>
              </a:rPr>
              <a:t>вания</a:t>
            </a:r>
            <a:r>
              <a:rPr sz="2000" b="1" spc="-15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1C2043"/>
                </a:solidFill>
                <a:latin typeface="Arial"/>
                <a:cs typeface="Arial"/>
              </a:rPr>
              <a:t>к</a:t>
            </a:r>
            <a:r>
              <a:rPr sz="2000" b="1" spc="-10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2000" b="1" spc="-265" dirty="0">
                <a:solidFill>
                  <a:srgbClr val="1C2043"/>
                </a:solidFill>
                <a:latin typeface="Arial"/>
                <a:cs typeface="Arial"/>
              </a:rPr>
              <a:t>м</a:t>
            </a:r>
            <a:r>
              <a:rPr sz="2000" b="1" spc="-210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2000" b="1" spc="-220" dirty="0">
                <a:solidFill>
                  <a:srgbClr val="1C2043"/>
                </a:solidFill>
                <a:latin typeface="Arial"/>
                <a:cs typeface="Arial"/>
              </a:rPr>
              <a:t>тапредметным</a:t>
            </a:r>
            <a:r>
              <a:rPr sz="2000" b="1" spc="-15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2000" b="1" spc="-204" dirty="0">
                <a:solidFill>
                  <a:srgbClr val="1C2043"/>
                </a:solidFill>
                <a:latin typeface="Arial"/>
                <a:cs typeface="Arial"/>
              </a:rPr>
              <a:t>результ</a:t>
            </a:r>
            <a:r>
              <a:rPr sz="2000" b="1" spc="-210" dirty="0">
                <a:solidFill>
                  <a:srgbClr val="1C2043"/>
                </a:solidFill>
                <a:latin typeface="Arial"/>
                <a:cs typeface="Arial"/>
              </a:rPr>
              <a:t>а</a:t>
            </a:r>
            <a:r>
              <a:rPr sz="2000" b="1" spc="-215" dirty="0">
                <a:solidFill>
                  <a:srgbClr val="1C2043"/>
                </a:solidFill>
                <a:latin typeface="Arial"/>
                <a:cs typeface="Arial"/>
              </a:rPr>
              <a:t>там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Arial"/>
              <a:cs typeface="Arial"/>
            </a:endParaRPr>
          </a:p>
          <a:p>
            <a:pPr marL="227329" algn="ctr">
              <a:lnSpc>
                <a:spcPct val="100000"/>
              </a:lnSpc>
            </a:pPr>
            <a:r>
              <a:rPr sz="1600" b="1" spc="-190" dirty="0">
                <a:solidFill>
                  <a:srgbClr val="1C2043"/>
                </a:solidFill>
                <a:latin typeface="Arial"/>
                <a:cs typeface="Arial"/>
              </a:rPr>
              <a:t>На</a:t>
            </a:r>
            <a:r>
              <a:rPr sz="1600" b="1" spc="-7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1C2043"/>
                </a:solidFill>
                <a:latin typeface="Arial"/>
                <a:cs typeface="Arial"/>
              </a:rPr>
              <a:t>уровне</a:t>
            </a:r>
            <a:r>
              <a:rPr sz="1600" b="1" spc="-8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225" dirty="0">
                <a:solidFill>
                  <a:srgbClr val="1C2043"/>
                </a:solidFill>
                <a:latin typeface="Arial"/>
                <a:cs typeface="Arial"/>
              </a:rPr>
              <a:t>НОО</a:t>
            </a:r>
            <a:r>
              <a:rPr sz="1600" b="1" spc="-8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1C2043"/>
                </a:solidFill>
                <a:latin typeface="Arial"/>
                <a:cs typeface="Arial"/>
              </a:rPr>
              <a:t>дол</a:t>
            </a:r>
            <a:r>
              <a:rPr sz="1600" b="1" spc="-220" dirty="0">
                <a:solidFill>
                  <a:srgbClr val="1C2043"/>
                </a:solidFill>
                <a:latin typeface="Arial"/>
                <a:cs typeface="Arial"/>
              </a:rPr>
              <a:t>ж</a:t>
            </a:r>
            <a:r>
              <a:rPr sz="1600" b="1" spc="-165" dirty="0">
                <a:solidFill>
                  <a:srgbClr val="1C2043"/>
                </a:solidFill>
                <a:latin typeface="Arial"/>
                <a:cs typeface="Arial"/>
              </a:rPr>
              <a:t>н</a:t>
            </a:r>
            <a:r>
              <a:rPr sz="1600" b="1" spc="-220" dirty="0">
                <a:solidFill>
                  <a:srgbClr val="1C2043"/>
                </a:solidFill>
                <a:latin typeface="Arial"/>
                <a:cs typeface="Arial"/>
              </a:rPr>
              <a:t>ы</a:t>
            </a:r>
            <a:r>
              <a:rPr sz="1600" b="1" spc="-5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1C2043"/>
                </a:solidFill>
                <a:latin typeface="Arial"/>
                <a:cs typeface="Arial"/>
              </a:rPr>
              <a:t>вк</a:t>
            </a:r>
            <a:r>
              <a:rPr sz="1600" b="1" spc="-220" dirty="0">
                <a:solidFill>
                  <a:srgbClr val="1C2043"/>
                </a:solidFill>
                <a:latin typeface="Arial"/>
                <a:cs typeface="Arial"/>
              </a:rPr>
              <a:t>лю</a:t>
            </a:r>
            <a:r>
              <a:rPr sz="1600" b="1" spc="-180" dirty="0">
                <a:solidFill>
                  <a:srgbClr val="1C2043"/>
                </a:solidFill>
                <a:latin typeface="Arial"/>
                <a:cs typeface="Arial"/>
              </a:rPr>
              <a:t>ч</a:t>
            </a:r>
            <a:r>
              <a:rPr sz="1600" b="1" spc="-155" dirty="0">
                <a:solidFill>
                  <a:srgbClr val="1C2043"/>
                </a:solidFill>
                <a:latin typeface="Arial"/>
                <a:cs typeface="Arial"/>
              </a:rPr>
              <a:t>ать: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2234" y="1915858"/>
            <a:ext cx="2990215" cy="1202055"/>
            <a:chOff x="352234" y="1915858"/>
            <a:chExt cx="2990215" cy="1202055"/>
          </a:xfrm>
        </p:grpSpPr>
        <p:sp>
          <p:nvSpPr>
            <p:cNvPr id="8" name="object 8"/>
            <p:cNvSpPr/>
            <p:nvPr/>
          </p:nvSpPr>
          <p:spPr>
            <a:xfrm>
              <a:off x="366522" y="1930145"/>
              <a:ext cx="2961640" cy="1173480"/>
            </a:xfrm>
            <a:custGeom>
              <a:avLst/>
              <a:gdLst/>
              <a:ahLst/>
              <a:cxnLst/>
              <a:rect l="l" t="t" r="r" b="b"/>
              <a:pathLst>
                <a:path w="2961640" h="1173480">
                  <a:moveTo>
                    <a:pt x="2843784" y="0"/>
                  </a:moveTo>
                  <a:lnTo>
                    <a:pt x="117348" y="0"/>
                  </a:lnTo>
                  <a:lnTo>
                    <a:pt x="71671" y="9227"/>
                  </a:lnTo>
                  <a:lnTo>
                    <a:pt x="34370" y="34385"/>
                  </a:lnTo>
                  <a:lnTo>
                    <a:pt x="9221" y="71687"/>
                  </a:lnTo>
                  <a:lnTo>
                    <a:pt x="0" y="117348"/>
                  </a:lnTo>
                  <a:lnTo>
                    <a:pt x="0" y="1056131"/>
                  </a:lnTo>
                  <a:lnTo>
                    <a:pt x="9221" y="1101792"/>
                  </a:lnTo>
                  <a:lnTo>
                    <a:pt x="34370" y="1139094"/>
                  </a:lnTo>
                  <a:lnTo>
                    <a:pt x="71671" y="1164252"/>
                  </a:lnTo>
                  <a:lnTo>
                    <a:pt x="117348" y="1173479"/>
                  </a:lnTo>
                  <a:lnTo>
                    <a:pt x="2843784" y="1173479"/>
                  </a:lnTo>
                  <a:lnTo>
                    <a:pt x="2889444" y="1164252"/>
                  </a:lnTo>
                  <a:lnTo>
                    <a:pt x="2926746" y="1139094"/>
                  </a:lnTo>
                  <a:lnTo>
                    <a:pt x="2951904" y="1101792"/>
                  </a:lnTo>
                  <a:lnTo>
                    <a:pt x="2961131" y="1056131"/>
                  </a:lnTo>
                  <a:lnTo>
                    <a:pt x="2961131" y="117348"/>
                  </a:lnTo>
                  <a:lnTo>
                    <a:pt x="2951904" y="71687"/>
                  </a:lnTo>
                  <a:lnTo>
                    <a:pt x="2926746" y="34385"/>
                  </a:lnTo>
                  <a:lnTo>
                    <a:pt x="2889444" y="9227"/>
                  </a:lnTo>
                  <a:lnTo>
                    <a:pt x="284378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6522" y="1930145"/>
              <a:ext cx="2961640" cy="1173480"/>
            </a:xfrm>
            <a:custGeom>
              <a:avLst/>
              <a:gdLst/>
              <a:ahLst/>
              <a:cxnLst/>
              <a:rect l="l" t="t" r="r" b="b"/>
              <a:pathLst>
                <a:path w="2961640" h="1173480">
                  <a:moveTo>
                    <a:pt x="0" y="117348"/>
                  </a:moveTo>
                  <a:lnTo>
                    <a:pt x="9221" y="71687"/>
                  </a:lnTo>
                  <a:lnTo>
                    <a:pt x="34370" y="34385"/>
                  </a:lnTo>
                  <a:lnTo>
                    <a:pt x="71671" y="9227"/>
                  </a:lnTo>
                  <a:lnTo>
                    <a:pt x="117348" y="0"/>
                  </a:lnTo>
                  <a:lnTo>
                    <a:pt x="2843784" y="0"/>
                  </a:lnTo>
                  <a:lnTo>
                    <a:pt x="2889444" y="9227"/>
                  </a:lnTo>
                  <a:lnTo>
                    <a:pt x="2926746" y="34385"/>
                  </a:lnTo>
                  <a:lnTo>
                    <a:pt x="2951904" y="71687"/>
                  </a:lnTo>
                  <a:lnTo>
                    <a:pt x="2961131" y="117348"/>
                  </a:lnTo>
                  <a:lnTo>
                    <a:pt x="2961131" y="1056131"/>
                  </a:lnTo>
                  <a:lnTo>
                    <a:pt x="2951904" y="1101792"/>
                  </a:lnTo>
                  <a:lnTo>
                    <a:pt x="2926746" y="1139094"/>
                  </a:lnTo>
                  <a:lnTo>
                    <a:pt x="2889444" y="1164252"/>
                  </a:lnTo>
                  <a:lnTo>
                    <a:pt x="2843784" y="1173479"/>
                  </a:lnTo>
                  <a:lnTo>
                    <a:pt x="117348" y="1173479"/>
                  </a:lnTo>
                  <a:lnTo>
                    <a:pt x="71671" y="1164252"/>
                  </a:lnTo>
                  <a:lnTo>
                    <a:pt x="34370" y="1139094"/>
                  </a:lnTo>
                  <a:lnTo>
                    <a:pt x="9221" y="1101792"/>
                  </a:lnTo>
                  <a:lnTo>
                    <a:pt x="0" y="1056131"/>
                  </a:lnTo>
                  <a:lnTo>
                    <a:pt x="0" y="117348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848" y="1944369"/>
            <a:ext cx="2566670" cy="11074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ct val="85900"/>
              </a:lnSpc>
              <a:spcBef>
                <a:spcPts val="365"/>
              </a:spcBef>
            </a:pP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ниве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ьны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познав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ьные 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ные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де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твия</a:t>
            </a:r>
            <a:r>
              <a:rPr sz="1600" spc="-85" dirty="0">
                <a:solidFill>
                  <a:srgbClr val="1C2043"/>
                </a:solidFill>
                <a:latin typeface="Microsoft Sans Serif"/>
                <a:cs typeface="Microsoft Sans Serif"/>
              </a:rPr>
              <a:t>:</a:t>
            </a:r>
            <a:r>
              <a:rPr sz="16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6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овые 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25" dirty="0">
                <a:solidFill>
                  <a:srgbClr val="1C2043"/>
                </a:solidFill>
                <a:latin typeface="Microsoft Sans Serif"/>
                <a:cs typeface="Microsoft Sans Serif"/>
              </a:rPr>
              <a:t>г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ич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нач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ьные 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исследовательские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действия,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та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240" dirty="0">
                <a:solidFill>
                  <a:srgbClr val="1C2043"/>
                </a:solidFill>
                <a:latin typeface="Microsoft Sans Serif"/>
                <a:cs typeface="Microsoft Sans Serif"/>
              </a:rPr>
              <a:t>ж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от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н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фо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ма</a:t>
            </a: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ией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38918" y="1915858"/>
            <a:ext cx="2546350" cy="1240155"/>
            <a:chOff x="3538918" y="1915858"/>
            <a:chExt cx="2546350" cy="1240155"/>
          </a:xfrm>
        </p:grpSpPr>
        <p:sp>
          <p:nvSpPr>
            <p:cNvPr id="12" name="object 12"/>
            <p:cNvSpPr/>
            <p:nvPr/>
          </p:nvSpPr>
          <p:spPr>
            <a:xfrm>
              <a:off x="3553205" y="1930145"/>
              <a:ext cx="2517775" cy="1211580"/>
            </a:xfrm>
            <a:custGeom>
              <a:avLst/>
              <a:gdLst/>
              <a:ahLst/>
              <a:cxnLst/>
              <a:rect l="l" t="t" r="r" b="b"/>
              <a:pathLst>
                <a:path w="2517775" h="1211580">
                  <a:moveTo>
                    <a:pt x="2396490" y="0"/>
                  </a:moveTo>
                  <a:lnTo>
                    <a:pt x="121158" y="0"/>
                  </a:lnTo>
                  <a:lnTo>
                    <a:pt x="73991" y="9519"/>
                  </a:lnTo>
                  <a:lnTo>
                    <a:pt x="35480" y="35480"/>
                  </a:lnTo>
                  <a:lnTo>
                    <a:pt x="9519" y="73991"/>
                  </a:lnTo>
                  <a:lnTo>
                    <a:pt x="0" y="121157"/>
                  </a:lnTo>
                  <a:lnTo>
                    <a:pt x="0" y="1090421"/>
                  </a:lnTo>
                  <a:lnTo>
                    <a:pt x="9519" y="1137588"/>
                  </a:lnTo>
                  <a:lnTo>
                    <a:pt x="35480" y="1176099"/>
                  </a:lnTo>
                  <a:lnTo>
                    <a:pt x="73991" y="1202060"/>
                  </a:lnTo>
                  <a:lnTo>
                    <a:pt x="121158" y="1211579"/>
                  </a:lnTo>
                  <a:lnTo>
                    <a:pt x="2396490" y="1211579"/>
                  </a:lnTo>
                  <a:lnTo>
                    <a:pt x="2443656" y="1202060"/>
                  </a:lnTo>
                  <a:lnTo>
                    <a:pt x="2482167" y="1176099"/>
                  </a:lnTo>
                  <a:lnTo>
                    <a:pt x="2508128" y="1137588"/>
                  </a:lnTo>
                  <a:lnTo>
                    <a:pt x="2517648" y="1090421"/>
                  </a:lnTo>
                  <a:lnTo>
                    <a:pt x="2517648" y="121157"/>
                  </a:lnTo>
                  <a:lnTo>
                    <a:pt x="2508128" y="73991"/>
                  </a:lnTo>
                  <a:lnTo>
                    <a:pt x="2482167" y="35480"/>
                  </a:lnTo>
                  <a:lnTo>
                    <a:pt x="2443656" y="9519"/>
                  </a:lnTo>
                  <a:lnTo>
                    <a:pt x="239649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53205" y="1930145"/>
              <a:ext cx="2517775" cy="1211580"/>
            </a:xfrm>
            <a:custGeom>
              <a:avLst/>
              <a:gdLst/>
              <a:ahLst/>
              <a:cxnLst/>
              <a:rect l="l" t="t" r="r" b="b"/>
              <a:pathLst>
                <a:path w="2517775" h="1211580">
                  <a:moveTo>
                    <a:pt x="0" y="121157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8" y="0"/>
                  </a:lnTo>
                  <a:lnTo>
                    <a:pt x="2396490" y="0"/>
                  </a:lnTo>
                  <a:lnTo>
                    <a:pt x="2443656" y="9519"/>
                  </a:lnTo>
                  <a:lnTo>
                    <a:pt x="2482167" y="35480"/>
                  </a:lnTo>
                  <a:lnTo>
                    <a:pt x="2508128" y="73991"/>
                  </a:lnTo>
                  <a:lnTo>
                    <a:pt x="2517648" y="121157"/>
                  </a:lnTo>
                  <a:lnTo>
                    <a:pt x="2517648" y="1090421"/>
                  </a:lnTo>
                  <a:lnTo>
                    <a:pt x="2508128" y="1137588"/>
                  </a:lnTo>
                  <a:lnTo>
                    <a:pt x="2482167" y="1176099"/>
                  </a:lnTo>
                  <a:lnTo>
                    <a:pt x="2443656" y="1202060"/>
                  </a:lnTo>
                  <a:lnTo>
                    <a:pt x="2396490" y="1211579"/>
                  </a:lnTo>
                  <a:lnTo>
                    <a:pt x="121158" y="1211579"/>
                  </a:lnTo>
                  <a:lnTo>
                    <a:pt x="73991" y="1202060"/>
                  </a:lnTo>
                  <a:lnTo>
                    <a:pt x="35480" y="1176099"/>
                  </a:lnTo>
                  <a:lnTo>
                    <a:pt x="9519" y="1137588"/>
                  </a:lnTo>
                  <a:lnTo>
                    <a:pt x="0" y="1090421"/>
                  </a:lnTo>
                  <a:lnTo>
                    <a:pt x="0" y="121157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97985" y="2069083"/>
            <a:ext cx="2225040" cy="898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1780"/>
              </a:lnSpc>
              <a:spcBef>
                <a:spcPts val="95"/>
              </a:spcBef>
            </a:pP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универсальные</a:t>
            </a:r>
            <a:endParaRPr sz="16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ts val="1660"/>
              </a:lnSpc>
              <a:spcBef>
                <a:spcPts val="135"/>
              </a:spcBef>
            </a:pP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мму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ника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тивны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де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30" dirty="0">
                <a:solidFill>
                  <a:srgbClr val="1C2043"/>
                </a:solidFill>
                <a:latin typeface="Microsoft Sans Serif"/>
                <a:cs typeface="Microsoft Sans Serif"/>
              </a:rPr>
              <a:t>твия:  </a:t>
            </a:r>
            <a:r>
              <a:rPr sz="16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общ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ние,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овм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35" dirty="0">
                <a:solidFill>
                  <a:srgbClr val="1C2043"/>
                </a:solidFill>
                <a:latin typeface="Microsoft Sans Serif"/>
                <a:cs typeface="Microsoft Sans Serif"/>
              </a:rPr>
              <a:t>тная 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де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яте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льно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сть</a:t>
            </a:r>
            <a:r>
              <a:rPr sz="1600" spc="-85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6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зентация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82118" y="1915858"/>
            <a:ext cx="2439670" cy="1228090"/>
            <a:chOff x="6282118" y="1915858"/>
            <a:chExt cx="2439670" cy="1228090"/>
          </a:xfrm>
        </p:grpSpPr>
        <p:sp>
          <p:nvSpPr>
            <p:cNvPr id="16" name="object 16"/>
            <p:cNvSpPr/>
            <p:nvPr/>
          </p:nvSpPr>
          <p:spPr>
            <a:xfrm>
              <a:off x="6296405" y="1930145"/>
              <a:ext cx="2411095" cy="1199515"/>
            </a:xfrm>
            <a:custGeom>
              <a:avLst/>
              <a:gdLst/>
              <a:ahLst/>
              <a:cxnLst/>
              <a:rect l="l" t="t" r="r" b="b"/>
              <a:pathLst>
                <a:path w="2411095" h="1199514">
                  <a:moveTo>
                    <a:pt x="2291079" y="0"/>
                  </a:moveTo>
                  <a:lnTo>
                    <a:pt x="119888" y="0"/>
                  </a:lnTo>
                  <a:lnTo>
                    <a:pt x="73241" y="9427"/>
                  </a:lnTo>
                  <a:lnTo>
                    <a:pt x="35131" y="35131"/>
                  </a:lnTo>
                  <a:lnTo>
                    <a:pt x="9427" y="73241"/>
                  </a:lnTo>
                  <a:lnTo>
                    <a:pt x="0" y="119887"/>
                  </a:lnTo>
                  <a:lnTo>
                    <a:pt x="0" y="1079500"/>
                  </a:lnTo>
                  <a:lnTo>
                    <a:pt x="9427" y="1126146"/>
                  </a:lnTo>
                  <a:lnTo>
                    <a:pt x="35131" y="1164256"/>
                  </a:lnTo>
                  <a:lnTo>
                    <a:pt x="73241" y="1189960"/>
                  </a:lnTo>
                  <a:lnTo>
                    <a:pt x="119888" y="1199388"/>
                  </a:lnTo>
                  <a:lnTo>
                    <a:pt x="2291079" y="1199388"/>
                  </a:lnTo>
                  <a:lnTo>
                    <a:pt x="2337726" y="1189960"/>
                  </a:lnTo>
                  <a:lnTo>
                    <a:pt x="2375836" y="1164256"/>
                  </a:lnTo>
                  <a:lnTo>
                    <a:pt x="2401540" y="1126146"/>
                  </a:lnTo>
                  <a:lnTo>
                    <a:pt x="2410968" y="1079500"/>
                  </a:lnTo>
                  <a:lnTo>
                    <a:pt x="2410968" y="119887"/>
                  </a:lnTo>
                  <a:lnTo>
                    <a:pt x="2401540" y="73241"/>
                  </a:lnTo>
                  <a:lnTo>
                    <a:pt x="2375836" y="35131"/>
                  </a:lnTo>
                  <a:lnTo>
                    <a:pt x="2337726" y="9427"/>
                  </a:lnTo>
                  <a:lnTo>
                    <a:pt x="229107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96405" y="1930145"/>
              <a:ext cx="2411095" cy="1199515"/>
            </a:xfrm>
            <a:custGeom>
              <a:avLst/>
              <a:gdLst/>
              <a:ahLst/>
              <a:cxnLst/>
              <a:rect l="l" t="t" r="r" b="b"/>
              <a:pathLst>
                <a:path w="2411095" h="1199514">
                  <a:moveTo>
                    <a:pt x="0" y="119887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8" y="0"/>
                  </a:lnTo>
                  <a:lnTo>
                    <a:pt x="2291079" y="0"/>
                  </a:lnTo>
                  <a:lnTo>
                    <a:pt x="2337726" y="9427"/>
                  </a:lnTo>
                  <a:lnTo>
                    <a:pt x="2375836" y="35131"/>
                  </a:lnTo>
                  <a:lnTo>
                    <a:pt x="2401540" y="73241"/>
                  </a:lnTo>
                  <a:lnTo>
                    <a:pt x="2410968" y="119887"/>
                  </a:lnTo>
                  <a:lnTo>
                    <a:pt x="2410968" y="1079500"/>
                  </a:lnTo>
                  <a:lnTo>
                    <a:pt x="2401540" y="1126146"/>
                  </a:lnTo>
                  <a:lnTo>
                    <a:pt x="2375836" y="1164256"/>
                  </a:lnTo>
                  <a:lnTo>
                    <a:pt x="2337726" y="1189960"/>
                  </a:lnTo>
                  <a:lnTo>
                    <a:pt x="2291079" y="1199388"/>
                  </a:lnTo>
                  <a:lnTo>
                    <a:pt x="119888" y="1199388"/>
                  </a:lnTo>
                  <a:lnTo>
                    <a:pt x="73241" y="1189960"/>
                  </a:lnTo>
                  <a:lnTo>
                    <a:pt x="35131" y="1164256"/>
                  </a:lnTo>
                  <a:lnTo>
                    <a:pt x="9427" y="1126146"/>
                  </a:lnTo>
                  <a:lnTo>
                    <a:pt x="0" y="1079500"/>
                  </a:lnTo>
                  <a:lnTo>
                    <a:pt x="0" y="119887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44436" y="2062733"/>
            <a:ext cx="1912620" cy="8985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ct val="86000"/>
              </a:lnSpc>
              <a:spcBef>
                <a:spcPts val="365"/>
              </a:spcBef>
            </a:pP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универсальные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30" dirty="0">
                <a:solidFill>
                  <a:srgbClr val="1C2043"/>
                </a:solidFill>
                <a:latin typeface="Microsoft Sans Serif"/>
                <a:cs typeface="Microsoft Sans Serif"/>
              </a:rPr>
              <a:t>г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ул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ятивны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дей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30" dirty="0">
                <a:solidFill>
                  <a:srgbClr val="1C2043"/>
                </a:solidFill>
                <a:latin typeface="Microsoft Sans Serif"/>
                <a:cs typeface="Microsoft Sans Serif"/>
              </a:rPr>
              <a:t>твия: 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саморегуляция,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самоконтроль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3090" y="3272218"/>
            <a:ext cx="8387715" cy="528955"/>
            <a:chOff x="343090" y="3272218"/>
            <a:chExt cx="8387715" cy="528955"/>
          </a:xfrm>
        </p:grpSpPr>
        <p:sp>
          <p:nvSpPr>
            <p:cNvPr id="20" name="object 20"/>
            <p:cNvSpPr/>
            <p:nvPr/>
          </p:nvSpPr>
          <p:spPr>
            <a:xfrm>
              <a:off x="357377" y="3286505"/>
              <a:ext cx="8359140" cy="500380"/>
            </a:xfrm>
            <a:custGeom>
              <a:avLst/>
              <a:gdLst/>
              <a:ahLst/>
              <a:cxnLst/>
              <a:rect l="l" t="t" r="r" b="b"/>
              <a:pathLst>
                <a:path w="8359140" h="500379">
                  <a:moveTo>
                    <a:pt x="8275828" y="0"/>
                  </a:moveTo>
                  <a:lnTo>
                    <a:pt x="83312" y="0"/>
                  </a:lnTo>
                  <a:lnTo>
                    <a:pt x="50883" y="6552"/>
                  </a:lnTo>
                  <a:lnTo>
                    <a:pt x="24401" y="24415"/>
                  </a:lnTo>
                  <a:lnTo>
                    <a:pt x="6547" y="50899"/>
                  </a:lnTo>
                  <a:lnTo>
                    <a:pt x="0" y="83312"/>
                  </a:lnTo>
                  <a:lnTo>
                    <a:pt x="0" y="416560"/>
                  </a:lnTo>
                  <a:lnTo>
                    <a:pt x="6547" y="448972"/>
                  </a:lnTo>
                  <a:lnTo>
                    <a:pt x="24401" y="475456"/>
                  </a:lnTo>
                  <a:lnTo>
                    <a:pt x="50883" y="493319"/>
                  </a:lnTo>
                  <a:lnTo>
                    <a:pt x="83312" y="499872"/>
                  </a:lnTo>
                  <a:lnTo>
                    <a:pt x="8275828" y="499872"/>
                  </a:lnTo>
                  <a:lnTo>
                    <a:pt x="8308240" y="493319"/>
                  </a:lnTo>
                  <a:lnTo>
                    <a:pt x="8334724" y="475456"/>
                  </a:lnTo>
                  <a:lnTo>
                    <a:pt x="8352587" y="448972"/>
                  </a:lnTo>
                  <a:lnTo>
                    <a:pt x="8359140" y="416560"/>
                  </a:lnTo>
                  <a:lnTo>
                    <a:pt x="8359140" y="83312"/>
                  </a:lnTo>
                  <a:lnTo>
                    <a:pt x="8352587" y="50899"/>
                  </a:lnTo>
                  <a:lnTo>
                    <a:pt x="8334724" y="24415"/>
                  </a:lnTo>
                  <a:lnTo>
                    <a:pt x="8308240" y="6552"/>
                  </a:lnTo>
                  <a:lnTo>
                    <a:pt x="8275828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7377" y="3286505"/>
              <a:ext cx="8359140" cy="500380"/>
            </a:xfrm>
            <a:custGeom>
              <a:avLst/>
              <a:gdLst/>
              <a:ahLst/>
              <a:cxnLst/>
              <a:rect l="l" t="t" r="r" b="b"/>
              <a:pathLst>
                <a:path w="8359140" h="500379">
                  <a:moveTo>
                    <a:pt x="0" y="83312"/>
                  </a:moveTo>
                  <a:lnTo>
                    <a:pt x="6547" y="50899"/>
                  </a:lnTo>
                  <a:lnTo>
                    <a:pt x="24401" y="24415"/>
                  </a:lnTo>
                  <a:lnTo>
                    <a:pt x="50883" y="6552"/>
                  </a:lnTo>
                  <a:lnTo>
                    <a:pt x="83312" y="0"/>
                  </a:lnTo>
                  <a:lnTo>
                    <a:pt x="8275828" y="0"/>
                  </a:lnTo>
                  <a:lnTo>
                    <a:pt x="8308240" y="6552"/>
                  </a:lnTo>
                  <a:lnTo>
                    <a:pt x="8334724" y="24415"/>
                  </a:lnTo>
                  <a:lnTo>
                    <a:pt x="8352587" y="50899"/>
                  </a:lnTo>
                  <a:lnTo>
                    <a:pt x="8359140" y="83312"/>
                  </a:lnTo>
                  <a:lnTo>
                    <a:pt x="8359140" y="416560"/>
                  </a:lnTo>
                  <a:lnTo>
                    <a:pt x="8352587" y="448972"/>
                  </a:lnTo>
                  <a:lnTo>
                    <a:pt x="8334724" y="475456"/>
                  </a:lnTo>
                  <a:lnTo>
                    <a:pt x="8308240" y="493319"/>
                  </a:lnTo>
                  <a:lnTo>
                    <a:pt x="8275828" y="499872"/>
                  </a:lnTo>
                  <a:lnTo>
                    <a:pt x="83312" y="499872"/>
                  </a:lnTo>
                  <a:lnTo>
                    <a:pt x="50883" y="493319"/>
                  </a:lnTo>
                  <a:lnTo>
                    <a:pt x="24401" y="475456"/>
                  </a:lnTo>
                  <a:lnTo>
                    <a:pt x="6547" y="448972"/>
                  </a:lnTo>
                  <a:lnTo>
                    <a:pt x="0" y="416560"/>
                  </a:lnTo>
                  <a:lnTo>
                    <a:pt x="0" y="83312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064001" y="3397758"/>
            <a:ext cx="2943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90" dirty="0">
                <a:solidFill>
                  <a:srgbClr val="1C2043"/>
                </a:solidFill>
                <a:latin typeface="Arial"/>
                <a:cs typeface="Arial"/>
              </a:rPr>
              <a:t>На</a:t>
            </a:r>
            <a:r>
              <a:rPr sz="1600" b="1" spc="-7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1C2043"/>
                </a:solidFill>
                <a:latin typeface="Arial"/>
                <a:cs typeface="Arial"/>
              </a:rPr>
              <a:t>уровне</a:t>
            </a:r>
            <a:r>
              <a:rPr sz="1600" b="1" spc="-10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235" dirty="0">
                <a:solidFill>
                  <a:srgbClr val="1C2043"/>
                </a:solidFill>
                <a:latin typeface="Arial"/>
                <a:cs typeface="Arial"/>
              </a:rPr>
              <a:t>ОО</a:t>
            </a:r>
            <a:r>
              <a:rPr sz="1600" b="1" spc="-229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1600" b="1" spc="-6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1C2043"/>
                </a:solidFill>
                <a:latin typeface="Arial"/>
                <a:cs typeface="Arial"/>
              </a:rPr>
              <a:t>дол</a:t>
            </a:r>
            <a:r>
              <a:rPr sz="1600" b="1" spc="-220" dirty="0">
                <a:solidFill>
                  <a:srgbClr val="1C2043"/>
                </a:solidFill>
                <a:latin typeface="Arial"/>
                <a:cs typeface="Arial"/>
              </a:rPr>
              <a:t>ж</a:t>
            </a:r>
            <a:r>
              <a:rPr sz="1600" b="1" spc="-165" dirty="0">
                <a:solidFill>
                  <a:srgbClr val="1C2043"/>
                </a:solidFill>
                <a:latin typeface="Arial"/>
                <a:cs typeface="Arial"/>
              </a:rPr>
              <a:t>н</a:t>
            </a:r>
            <a:r>
              <a:rPr sz="1600" b="1" spc="-220" dirty="0">
                <a:solidFill>
                  <a:srgbClr val="1C2043"/>
                </a:solidFill>
                <a:latin typeface="Arial"/>
                <a:cs typeface="Arial"/>
              </a:rPr>
              <a:t>ы</a:t>
            </a:r>
            <a:r>
              <a:rPr sz="1600" b="1" spc="-7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1C2043"/>
                </a:solidFill>
                <a:latin typeface="Arial"/>
                <a:cs typeface="Arial"/>
              </a:rPr>
              <a:t>вк</a:t>
            </a:r>
            <a:r>
              <a:rPr sz="1600" b="1" spc="-220" dirty="0">
                <a:solidFill>
                  <a:srgbClr val="1C2043"/>
                </a:solidFill>
                <a:latin typeface="Arial"/>
                <a:cs typeface="Arial"/>
              </a:rPr>
              <a:t>лю</a:t>
            </a:r>
            <a:r>
              <a:rPr sz="1600" b="1" spc="-180" dirty="0">
                <a:solidFill>
                  <a:srgbClr val="1C2043"/>
                </a:solidFill>
                <a:latin typeface="Arial"/>
                <a:cs typeface="Arial"/>
              </a:rPr>
              <a:t>ч</a:t>
            </a:r>
            <a:r>
              <a:rPr sz="1600" b="1" spc="-155" dirty="0">
                <a:solidFill>
                  <a:srgbClr val="1C2043"/>
                </a:solidFill>
                <a:latin typeface="Arial"/>
                <a:cs typeface="Arial"/>
              </a:rPr>
              <a:t>ать: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3090" y="3915346"/>
            <a:ext cx="4568825" cy="856615"/>
            <a:chOff x="343090" y="3915346"/>
            <a:chExt cx="4568825" cy="856615"/>
          </a:xfrm>
        </p:grpSpPr>
        <p:sp>
          <p:nvSpPr>
            <p:cNvPr id="24" name="object 24"/>
            <p:cNvSpPr/>
            <p:nvPr/>
          </p:nvSpPr>
          <p:spPr>
            <a:xfrm>
              <a:off x="357377" y="3929634"/>
              <a:ext cx="4540250" cy="828040"/>
            </a:xfrm>
            <a:custGeom>
              <a:avLst/>
              <a:gdLst/>
              <a:ahLst/>
              <a:cxnLst/>
              <a:rect l="l" t="t" r="r" b="b"/>
              <a:pathLst>
                <a:path w="4540250" h="828039">
                  <a:moveTo>
                    <a:pt x="4402074" y="0"/>
                  </a:moveTo>
                  <a:lnTo>
                    <a:pt x="137922" y="0"/>
                  </a:lnTo>
                  <a:lnTo>
                    <a:pt x="94327" y="7028"/>
                  </a:lnTo>
                  <a:lnTo>
                    <a:pt x="56466" y="26602"/>
                  </a:lnTo>
                  <a:lnTo>
                    <a:pt x="26610" y="56455"/>
                  </a:lnTo>
                  <a:lnTo>
                    <a:pt x="7031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31" y="733214"/>
                  </a:lnTo>
                  <a:lnTo>
                    <a:pt x="26610" y="771076"/>
                  </a:lnTo>
                  <a:lnTo>
                    <a:pt x="56466" y="800929"/>
                  </a:lnTo>
                  <a:lnTo>
                    <a:pt x="94327" y="820503"/>
                  </a:lnTo>
                  <a:lnTo>
                    <a:pt x="137922" y="827532"/>
                  </a:lnTo>
                  <a:lnTo>
                    <a:pt x="4402074" y="827532"/>
                  </a:lnTo>
                  <a:lnTo>
                    <a:pt x="4445678" y="820503"/>
                  </a:lnTo>
                  <a:lnTo>
                    <a:pt x="4483540" y="800929"/>
                  </a:lnTo>
                  <a:lnTo>
                    <a:pt x="4513393" y="771076"/>
                  </a:lnTo>
                  <a:lnTo>
                    <a:pt x="4532967" y="733214"/>
                  </a:lnTo>
                  <a:lnTo>
                    <a:pt x="4539996" y="689610"/>
                  </a:lnTo>
                  <a:lnTo>
                    <a:pt x="4539996" y="137922"/>
                  </a:lnTo>
                  <a:lnTo>
                    <a:pt x="4532967" y="94317"/>
                  </a:lnTo>
                  <a:lnTo>
                    <a:pt x="4513393" y="56455"/>
                  </a:lnTo>
                  <a:lnTo>
                    <a:pt x="4483540" y="26602"/>
                  </a:lnTo>
                  <a:lnTo>
                    <a:pt x="4445678" y="7028"/>
                  </a:lnTo>
                  <a:lnTo>
                    <a:pt x="440207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7377" y="3929634"/>
              <a:ext cx="4540250" cy="828040"/>
            </a:xfrm>
            <a:custGeom>
              <a:avLst/>
              <a:gdLst/>
              <a:ahLst/>
              <a:cxnLst/>
              <a:rect l="l" t="t" r="r" b="b"/>
              <a:pathLst>
                <a:path w="4540250" h="828039">
                  <a:moveTo>
                    <a:pt x="0" y="137922"/>
                  </a:moveTo>
                  <a:lnTo>
                    <a:pt x="7031" y="94317"/>
                  </a:lnTo>
                  <a:lnTo>
                    <a:pt x="26610" y="56455"/>
                  </a:lnTo>
                  <a:lnTo>
                    <a:pt x="56466" y="26602"/>
                  </a:lnTo>
                  <a:lnTo>
                    <a:pt x="94327" y="7028"/>
                  </a:lnTo>
                  <a:lnTo>
                    <a:pt x="137922" y="0"/>
                  </a:lnTo>
                  <a:lnTo>
                    <a:pt x="4402074" y="0"/>
                  </a:lnTo>
                  <a:lnTo>
                    <a:pt x="4445678" y="7028"/>
                  </a:lnTo>
                  <a:lnTo>
                    <a:pt x="4483540" y="26602"/>
                  </a:lnTo>
                  <a:lnTo>
                    <a:pt x="4513393" y="56455"/>
                  </a:lnTo>
                  <a:lnTo>
                    <a:pt x="4532967" y="94317"/>
                  </a:lnTo>
                  <a:lnTo>
                    <a:pt x="4539996" y="137922"/>
                  </a:lnTo>
                  <a:lnTo>
                    <a:pt x="4539996" y="689610"/>
                  </a:lnTo>
                  <a:lnTo>
                    <a:pt x="4532967" y="733214"/>
                  </a:lnTo>
                  <a:lnTo>
                    <a:pt x="4513393" y="771076"/>
                  </a:lnTo>
                  <a:lnTo>
                    <a:pt x="4483540" y="800929"/>
                  </a:lnTo>
                  <a:lnTo>
                    <a:pt x="4445678" y="820503"/>
                  </a:lnTo>
                  <a:lnTo>
                    <a:pt x="4402074" y="827532"/>
                  </a:lnTo>
                  <a:lnTo>
                    <a:pt x="137922" y="827532"/>
                  </a:lnTo>
                  <a:lnTo>
                    <a:pt x="94327" y="820503"/>
                  </a:lnTo>
                  <a:lnTo>
                    <a:pt x="56466" y="800929"/>
                  </a:lnTo>
                  <a:lnTo>
                    <a:pt x="26610" y="771076"/>
                  </a:lnTo>
                  <a:lnTo>
                    <a:pt x="7031" y="73321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54532" y="3961003"/>
            <a:ext cx="41402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5080" algn="ctr">
              <a:lnSpc>
                <a:spcPct val="100000"/>
              </a:lnSpc>
              <a:spcBef>
                <a:spcPts val="95"/>
              </a:spcBef>
            </a:pP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вое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ние</a:t>
            </a:r>
            <a:r>
              <a:rPr sz="1600" spc="-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обу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ю</a:t>
            </a:r>
            <a:r>
              <a:rPr sz="16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щими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я</a:t>
            </a:r>
            <a:r>
              <a:rPr sz="1600" spc="-4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меж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мет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ных</a:t>
            </a:r>
            <a:r>
              <a:rPr sz="1600" spc="-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понятий</a:t>
            </a:r>
            <a:r>
              <a:rPr sz="16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10" dirty="0">
                <a:solidFill>
                  <a:srgbClr val="1C2043"/>
                </a:solidFill>
                <a:latin typeface="Microsoft Sans Serif"/>
                <a:cs typeface="Microsoft Sans Serif"/>
              </a:rPr>
              <a:t>и 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ниве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ьны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ебн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ые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де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твия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1C2043"/>
                </a:solidFill>
                <a:latin typeface="Microsoft Sans Serif"/>
                <a:cs typeface="Microsoft Sans Serif"/>
              </a:rPr>
              <a:t>(</a:t>
            </a:r>
            <a:r>
              <a:rPr sz="16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нав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35" dirty="0">
                <a:solidFill>
                  <a:srgbClr val="1C2043"/>
                </a:solidFill>
                <a:latin typeface="Microsoft Sans Serif"/>
                <a:cs typeface="Microsoft Sans Serif"/>
              </a:rPr>
              <a:t>ьные,  </a:t>
            </a: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ммуникат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ив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н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ые,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25" dirty="0">
                <a:solidFill>
                  <a:srgbClr val="1C2043"/>
                </a:solidFill>
                <a:latin typeface="Microsoft Sans Serif"/>
                <a:cs typeface="Microsoft Sans Serif"/>
              </a:rPr>
              <a:t>г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ятив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н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ые)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027866" y="3915346"/>
            <a:ext cx="3703320" cy="856615"/>
            <a:chOff x="5027866" y="3915346"/>
            <a:chExt cx="3703320" cy="856615"/>
          </a:xfrm>
        </p:grpSpPr>
        <p:sp>
          <p:nvSpPr>
            <p:cNvPr id="28" name="object 28"/>
            <p:cNvSpPr/>
            <p:nvPr/>
          </p:nvSpPr>
          <p:spPr>
            <a:xfrm>
              <a:off x="5042153" y="3929634"/>
              <a:ext cx="3674745" cy="828040"/>
            </a:xfrm>
            <a:custGeom>
              <a:avLst/>
              <a:gdLst/>
              <a:ahLst/>
              <a:cxnLst/>
              <a:rect l="l" t="t" r="r" b="b"/>
              <a:pathLst>
                <a:path w="3674745" h="828039">
                  <a:moveTo>
                    <a:pt x="3536442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28" y="733214"/>
                  </a:lnTo>
                  <a:lnTo>
                    <a:pt x="26602" y="771076"/>
                  </a:lnTo>
                  <a:lnTo>
                    <a:pt x="56455" y="800929"/>
                  </a:lnTo>
                  <a:lnTo>
                    <a:pt x="94317" y="820503"/>
                  </a:lnTo>
                  <a:lnTo>
                    <a:pt x="137922" y="827532"/>
                  </a:lnTo>
                  <a:lnTo>
                    <a:pt x="3536442" y="827532"/>
                  </a:lnTo>
                  <a:lnTo>
                    <a:pt x="3580046" y="820503"/>
                  </a:lnTo>
                  <a:lnTo>
                    <a:pt x="3617908" y="800929"/>
                  </a:lnTo>
                  <a:lnTo>
                    <a:pt x="3647761" y="771076"/>
                  </a:lnTo>
                  <a:lnTo>
                    <a:pt x="3667335" y="733214"/>
                  </a:lnTo>
                  <a:lnTo>
                    <a:pt x="3674364" y="689610"/>
                  </a:lnTo>
                  <a:lnTo>
                    <a:pt x="3674364" y="137922"/>
                  </a:lnTo>
                  <a:lnTo>
                    <a:pt x="3667335" y="94317"/>
                  </a:lnTo>
                  <a:lnTo>
                    <a:pt x="3647761" y="56455"/>
                  </a:lnTo>
                  <a:lnTo>
                    <a:pt x="3617908" y="26602"/>
                  </a:lnTo>
                  <a:lnTo>
                    <a:pt x="3580046" y="7028"/>
                  </a:lnTo>
                  <a:lnTo>
                    <a:pt x="353644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42153" y="3929634"/>
              <a:ext cx="3674745" cy="828040"/>
            </a:xfrm>
            <a:custGeom>
              <a:avLst/>
              <a:gdLst/>
              <a:ahLst/>
              <a:cxnLst/>
              <a:rect l="l" t="t" r="r" b="b"/>
              <a:pathLst>
                <a:path w="3674745" h="828039">
                  <a:moveTo>
                    <a:pt x="0" y="137922"/>
                  </a:moveTo>
                  <a:lnTo>
                    <a:pt x="7028" y="94317"/>
                  </a:lnTo>
                  <a:lnTo>
                    <a:pt x="26602" y="56455"/>
                  </a:lnTo>
                  <a:lnTo>
                    <a:pt x="56455" y="26602"/>
                  </a:lnTo>
                  <a:lnTo>
                    <a:pt x="94317" y="7028"/>
                  </a:lnTo>
                  <a:lnTo>
                    <a:pt x="137922" y="0"/>
                  </a:lnTo>
                  <a:lnTo>
                    <a:pt x="3536442" y="0"/>
                  </a:lnTo>
                  <a:lnTo>
                    <a:pt x="3580046" y="7028"/>
                  </a:lnTo>
                  <a:lnTo>
                    <a:pt x="3617908" y="26602"/>
                  </a:lnTo>
                  <a:lnTo>
                    <a:pt x="3647761" y="56455"/>
                  </a:lnTo>
                  <a:lnTo>
                    <a:pt x="3667335" y="94317"/>
                  </a:lnTo>
                  <a:lnTo>
                    <a:pt x="3674364" y="137922"/>
                  </a:lnTo>
                  <a:lnTo>
                    <a:pt x="3674364" y="689610"/>
                  </a:lnTo>
                  <a:lnTo>
                    <a:pt x="3667335" y="733214"/>
                  </a:lnTo>
                  <a:lnTo>
                    <a:pt x="3647761" y="771076"/>
                  </a:lnTo>
                  <a:lnTo>
                    <a:pt x="3617908" y="800929"/>
                  </a:lnTo>
                  <a:lnTo>
                    <a:pt x="3580046" y="820503"/>
                  </a:lnTo>
                  <a:lnTo>
                    <a:pt x="3536442" y="827532"/>
                  </a:lnTo>
                  <a:lnTo>
                    <a:pt x="137922" y="827532"/>
                  </a:lnTo>
                  <a:lnTo>
                    <a:pt x="94317" y="820503"/>
                  </a:lnTo>
                  <a:lnTo>
                    <a:pt x="56455" y="800929"/>
                  </a:lnTo>
                  <a:lnTo>
                    <a:pt x="26602" y="771076"/>
                  </a:lnTo>
                  <a:lnTo>
                    <a:pt x="7028" y="73321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286247" y="4082922"/>
            <a:ext cx="31826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95"/>
              </a:spcBef>
            </a:pP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обн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ь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по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ьз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ва</a:t>
            </a:r>
            <a:r>
              <a:rPr sz="1600" spc="-13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ь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ной</a:t>
            </a:r>
            <a:r>
              <a:rPr sz="16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,  </a:t>
            </a:r>
            <a:r>
              <a:rPr sz="16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нав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ьной</a:t>
            </a:r>
            <a:r>
              <a:rPr sz="1600" spc="-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оциа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ьной</a:t>
            </a:r>
            <a:r>
              <a:rPr sz="1600" spc="-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43090" y="4915090"/>
            <a:ext cx="4568825" cy="1529715"/>
            <a:chOff x="343090" y="4915090"/>
            <a:chExt cx="4568825" cy="1529715"/>
          </a:xfrm>
        </p:grpSpPr>
        <p:sp>
          <p:nvSpPr>
            <p:cNvPr id="32" name="object 32"/>
            <p:cNvSpPr/>
            <p:nvPr/>
          </p:nvSpPr>
          <p:spPr>
            <a:xfrm>
              <a:off x="357377" y="4929378"/>
              <a:ext cx="4540250" cy="1501140"/>
            </a:xfrm>
            <a:custGeom>
              <a:avLst/>
              <a:gdLst/>
              <a:ahLst/>
              <a:cxnLst/>
              <a:rect l="l" t="t" r="r" b="b"/>
              <a:pathLst>
                <a:path w="4540250" h="1501139">
                  <a:moveTo>
                    <a:pt x="4289806" y="0"/>
                  </a:moveTo>
                  <a:lnTo>
                    <a:pt x="250190" y="0"/>
                  </a:lnTo>
                  <a:lnTo>
                    <a:pt x="205218" y="4030"/>
                  </a:lnTo>
                  <a:lnTo>
                    <a:pt x="162890" y="15652"/>
                  </a:lnTo>
                  <a:lnTo>
                    <a:pt x="123914" y="34158"/>
                  </a:lnTo>
                  <a:lnTo>
                    <a:pt x="88995" y="58841"/>
                  </a:lnTo>
                  <a:lnTo>
                    <a:pt x="58841" y="88995"/>
                  </a:lnTo>
                  <a:lnTo>
                    <a:pt x="34158" y="123914"/>
                  </a:lnTo>
                  <a:lnTo>
                    <a:pt x="15652" y="162890"/>
                  </a:lnTo>
                  <a:lnTo>
                    <a:pt x="4030" y="205218"/>
                  </a:lnTo>
                  <a:lnTo>
                    <a:pt x="0" y="250190"/>
                  </a:lnTo>
                  <a:lnTo>
                    <a:pt x="0" y="1250937"/>
                  </a:lnTo>
                  <a:lnTo>
                    <a:pt x="4030" y="1295913"/>
                  </a:lnTo>
                  <a:lnTo>
                    <a:pt x="15652" y="1338243"/>
                  </a:lnTo>
                  <a:lnTo>
                    <a:pt x="34158" y="1377221"/>
                  </a:lnTo>
                  <a:lnTo>
                    <a:pt x="58841" y="1412142"/>
                  </a:lnTo>
                  <a:lnTo>
                    <a:pt x="88995" y="1442297"/>
                  </a:lnTo>
                  <a:lnTo>
                    <a:pt x="123914" y="1466981"/>
                  </a:lnTo>
                  <a:lnTo>
                    <a:pt x="162890" y="1485487"/>
                  </a:lnTo>
                  <a:lnTo>
                    <a:pt x="205218" y="1497109"/>
                  </a:lnTo>
                  <a:lnTo>
                    <a:pt x="250190" y="1501140"/>
                  </a:lnTo>
                  <a:lnTo>
                    <a:pt x="4289806" y="1501140"/>
                  </a:lnTo>
                  <a:lnTo>
                    <a:pt x="4334777" y="1497109"/>
                  </a:lnTo>
                  <a:lnTo>
                    <a:pt x="4377105" y="1485487"/>
                  </a:lnTo>
                  <a:lnTo>
                    <a:pt x="4416081" y="1466981"/>
                  </a:lnTo>
                  <a:lnTo>
                    <a:pt x="4451000" y="1442297"/>
                  </a:lnTo>
                  <a:lnTo>
                    <a:pt x="4481154" y="1412142"/>
                  </a:lnTo>
                  <a:lnTo>
                    <a:pt x="4505837" y="1377221"/>
                  </a:lnTo>
                  <a:lnTo>
                    <a:pt x="4524343" y="1338243"/>
                  </a:lnTo>
                  <a:lnTo>
                    <a:pt x="4535965" y="1295913"/>
                  </a:lnTo>
                  <a:lnTo>
                    <a:pt x="4539996" y="1250937"/>
                  </a:lnTo>
                  <a:lnTo>
                    <a:pt x="4539996" y="250190"/>
                  </a:lnTo>
                  <a:lnTo>
                    <a:pt x="4535965" y="205218"/>
                  </a:lnTo>
                  <a:lnTo>
                    <a:pt x="4524343" y="162890"/>
                  </a:lnTo>
                  <a:lnTo>
                    <a:pt x="4505837" y="123914"/>
                  </a:lnTo>
                  <a:lnTo>
                    <a:pt x="4481154" y="88995"/>
                  </a:lnTo>
                  <a:lnTo>
                    <a:pt x="4451000" y="58841"/>
                  </a:lnTo>
                  <a:lnTo>
                    <a:pt x="4416081" y="34158"/>
                  </a:lnTo>
                  <a:lnTo>
                    <a:pt x="4377105" y="15652"/>
                  </a:lnTo>
                  <a:lnTo>
                    <a:pt x="4334777" y="4030"/>
                  </a:lnTo>
                  <a:lnTo>
                    <a:pt x="4289806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7377" y="4929378"/>
              <a:ext cx="4540250" cy="1501140"/>
            </a:xfrm>
            <a:custGeom>
              <a:avLst/>
              <a:gdLst/>
              <a:ahLst/>
              <a:cxnLst/>
              <a:rect l="l" t="t" r="r" b="b"/>
              <a:pathLst>
                <a:path w="4540250" h="1501139">
                  <a:moveTo>
                    <a:pt x="0" y="250190"/>
                  </a:moveTo>
                  <a:lnTo>
                    <a:pt x="4030" y="205218"/>
                  </a:lnTo>
                  <a:lnTo>
                    <a:pt x="15652" y="162890"/>
                  </a:lnTo>
                  <a:lnTo>
                    <a:pt x="34158" y="123914"/>
                  </a:lnTo>
                  <a:lnTo>
                    <a:pt x="58841" y="88995"/>
                  </a:lnTo>
                  <a:lnTo>
                    <a:pt x="88995" y="58841"/>
                  </a:lnTo>
                  <a:lnTo>
                    <a:pt x="123914" y="34158"/>
                  </a:lnTo>
                  <a:lnTo>
                    <a:pt x="162890" y="15652"/>
                  </a:lnTo>
                  <a:lnTo>
                    <a:pt x="205218" y="4030"/>
                  </a:lnTo>
                  <a:lnTo>
                    <a:pt x="250190" y="0"/>
                  </a:lnTo>
                  <a:lnTo>
                    <a:pt x="4289806" y="0"/>
                  </a:lnTo>
                  <a:lnTo>
                    <a:pt x="4334777" y="4030"/>
                  </a:lnTo>
                  <a:lnTo>
                    <a:pt x="4377105" y="15652"/>
                  </a:lnTo>
                  <a:lnTo>
                    <a:pt x="4416081" y="34158"/>
                  </a:lnTo>
                  <a:lnTo>
                    <a:pt x="4451000" y="58841"/>
                  </a:lnTo>
                  <a:lnTo>
                    <a:pt x="4481154" y="88995"/>
                  </a:lnTo>
                  <a:lnTo>
                    <a:pt x="4505837" y="123914"/>
                  </a:lnTo>
                  <a:lnTo>
                    <a:pt x="4524343" y="162890"/>
                  </a:lnTo>
                  <a:lnTo>
                    <a:pt x="4535965" y="205218"/>
                  </a:lnTo>
                  <a:lnTo>
                    <a:pt x="4539996" y="250190"/>
                  </a:lnTo>
                  <a:lnTo>
                    <a:pt x="4539996" y="1250937"/>
                  </a:lnTo>
                  <a:lnTo>
                    <a:pt x="4535965" y="1295913"/>
                  </a:lnTo>
                  <a:lnTo>
                    <a:pt x="4524343" y="1338243"/>
                  </a:lnTo>
                  <a:lnTo>
                    <a:pt x="4505837" y="1377221"/>
                  </a:lnTo>
                  <a:lnTo>
                    <a:pt x="4481154" y="1412142"/>
                  </a:lnTo>
                  <a:lnTo>
                    <a:pt x="4451000" y="1442297"/>
                  </a:lnTo>
                  <a:lnTo>
                    <a:pt x="4416081" y="1466981"/>
                  </a:lnTo>
                  <a:lnTo>
                    <a:pt x="4377105" y="1485487"/>
                  </a:lnTo>
                  <a:lnTo>
                    <a:pt x="4334777" y="1497109"/>
                  </a:lnTo>
                  <a:lnTo>
                    <a:pt x="4289806" y="1501140"/>
                  </a:lnTo>
                  <a:lnTo>
                    <a:pt x="250190" y="1501140"/>
                  </a:lnTo>
                  <a:lnTo>
                    <a:pt x="205218" y="1497109"/>
                  </a:lnTo>
                  <a:lnTo>
                    <a:pt x="162890" y="1485487"/>
                  </a:lnTo>
                  <a:lnTo>
                    <a:pt x="123914" y="1466981"/>
                  </a:lnTo>
                  <a:lnTo>
                    <a:pt x="88995" y="1442297"/>
                  </a:lnTo>
                  <a:lnTo>
                    <a:pt x="58841" y="1412142"/>
                  </a:lnTo>
                  <a:lnTo>
                    <a:pt x="34158" y="1377221"/>
                  </a:lnTo>
                  <a:lnTo>
                    <a:pt x="15652" y="1338243"/>
                  </a:lnTo>
                  <a:lnTo>
                    <a:pt x="4030" y="1295913"/>
                  </a:lnTo>
                  <a:lnTo>
                    <a:pt x="0" y="1250937"/>
                  </a:lnTo>
                  <a:lnTo>
                    <a:pt x="0" y="25019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11555" y="5053710"/>
            <a:ext cx="42271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готовность </a:t>
            </a:r>
            <a:r>
              <a:rPr sz="16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самостоятельному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планированию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 и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осуществлению учебной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деятельности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организации </a:t>
            </a:r>
            <a:r>
              <a:rPr sz="1600" spc="-409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учебного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 сотрудничества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педагогическими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работниками</a:t>
            </a:r>
            <a:r>
              <a:rPr sz="16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сверстниками,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участию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6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построении </a:t>
            </a:r>
            <a:r>
              <a:rPr sz="1600" spc="-409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индив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ьной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6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ва</a:t>
            </a:r>
            <a:r>
              <a:rPr sz="1600" spc="-13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ьной</a:t>
            </a:r>
            <a:r>
              <a:rPr sz="1600" spc="-9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027866" y="4915090"/>
            <a:ext cx="3703320" cy="1529715"/>
            <a:chOff x="5027866" y="4915090"/>
            <a:chExt cx="3703320" cy="1529715"/>
          </a:xfrm>
        </p:grpSpPr>
        <p:sp>
          <p:nvSpPr>
            <p:cNvPr id="36" name="object 36"/>
            <p:cNvSpPr/>
            <p:nvPr/>
          </p:nvSpPr>
          <p:spPr>
            <a:xfrm>
              <a:off x="5042153" y="4929378"/>
              <a:ext cx="3674745" cy="1501140"/>
            </a:xfrm>
            <a:custGeom>
              <a:avLst/>
              <a:gdLst/>
              <a:ahLst/>
              <a:cxnLst/>
              <a:rect l="l" t="t" r="r" b="b"/>
              <a:pathLst>
                <a:path w="3674745" h="1501139">
                  <a:moveTo>
                    <a:pt x="3424174" y="0"/>
                  </a:moveTo>
                  <a:lnTo>
                    <a:pt x="250190" y="0"/>
                  </a:lnTo>
                  <a:lnTo>
                    <a:pt x="205218" y="4030"/>
                  </a:lnTo>
                  <a:lnTo>
                    <a:pt x="162890" y="15652"/>
                  </a:lnTo>
                  <a:lnTo>
                    <a:pt x="123914" y="34158"/>
                  </a:lnTo>
                  <a:lnTo>
                    <a:pt x="88995" y="58841"/>
                  </a:lnTo>
                  <a:lnTo>
                    <a:pt x="58841" y="88995"/>
                  </a:lnTo>
                  <a:lnTo>
                    <a:pt x="34158" y="123914"/>
                  </a:lnTo>
                  <a:lnTo>
                    <a:pt x="15652" y="162890"/>
                  </a:lnTo>
                  <a:lnTo>
                    <a:pt x="4030" y="205218"/>
                  </a:lnTo>
                  <a:lnTo>
                    <a:pt x="0" y="250190"/>
                  </a:lnTo>
                  <a:lnTo>
                    <a:pt x="0" y="1250950"/>
                  </a:lnTo>
                  <a:lnTo>
                    <a:pt x="4030" y="1295921"/>
                  </a:lnTo>
                  <a:lnTo>
                    <a:pt x="15652" y="1338249"/>
                  </a:lnTo>
                  <a:lnTo>
                    <a:pt x="34158" y="1377225"/>
                  </a:lnTo>
                  <a:lnTo>
                    <a:pt x="58841" y="1412144"/>
                  </a:lnTo>
                  <a:lnTo>
                    <a:pt x="88995" y="1442298"/>
                  </a:lnTo>
                  <a:lnTo>
                    <a:pt x="123914" y="1466981"/>
                  </a:lnTo>
                  <a:lnTo>
                    <a:pt x="162890" y="1485487"/>
                  </a:lnTo>
                  <a:lnTo>
                    <a:pt x="205218" y="1497109"/>
                  </a:lnTo>
                  <a:lnTo>
                    <a:pt x="250190" y="1501140"/>
                  </a:lnTo>
                  <a:lnTo>
                    <a:pt x="3424174" y="1501140"/>
                  </a:lnTo>
                  <a:lnTo>
                    <a:pt x="3469145" y="1497109"/>
                  </a:lnTo>
                  <a:lnTo>
                    <a:pt x="3511473" y="1485487"/>
                  </a:lnTo>
                  <a:lnTo>
                    <a:pt x="3550449" y="1466981"/>
                  </a:lnTo>
                  <a:lnTo>
                    <a:pt x="3585368" y="1442298"/>
                  </a:lnTo>
                  <a:lnTo>
                    <a:pt x="3615522" y="1412144"/>
                  </a:lnTo>
                  <a:lnTo>
                    <a:pt x="3640205" y="1377225"/>
                  </a:lnTo>
                  <a:lnTo>
                    <a:pt x="3658711" y="1338249"/>
                  </a:lnTo>
                  <a:lnTo>
                    <a:pt x="3670333" y="1295921"/>
                  </a:lnTo>
                  <a:lnTo>
                    <a:pt x="3674364" y="1250950"/>
                  </a:lnTo>
                  <a:lnTo>
                    <a:pt x="3674364" y="250190"/>
                  </a:lnTo>
                  <a:lnTo>
                    <a:pt x="3670333" y="205218"/>
                  </a:lnTo>
                  <a:lnTo>
                    <a:pt x="3658711" y="162890"/>
                  </a:lnTo>
                  <a:lnTo>
                    <a:pt x="3640205" y="123914"/>
                  </a:lnTo>
                  <a:lnTo>
                    <a:pt x="3615522" y="88995"/>
                  </a:lnTo>
                  <a:lnTo>
                    <a:pt x="3585368" y="58841"/>
                  </a:lnTo>
                  <a:lnTo>
                    <a:pt x="3550449" y="34158"/>
                  </a:lnTo>
                  <a:lnTo>
                    <a:pt x="3511473" y="15652"/>
                  </a:lnTo>
                  <a:lnTo>
                    <a:pt x="3469145" y="4030"/>
                  </a:lnTo>
                  <a:lnTo>
                    <a:pt x="342417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42153" y="4929378"/>
              <a:ext cx="3674745" cy="1501140"/>
            </a:xfrm>
            <a:custGeom>
              <a:avLst/>
              <a:gdLst/>
              <a:ahLst/>
              <a:cxnLst/>
              <a:rect l="l" t="t" r="r" b="b"/>
              <a:pathLst>
                <a:path w="3674745" h="1501139">
                  <a:moveTo>
                    <a:pt x="0" y="250190"/>
                  </a:moveTo>
                  <a:lnTo>
                    <a:pt x="4030" y="205218"/>
                  </a:lnTo>
                  <a:lnTo>
                    <a:pt x="15652" y="162890"/>
                  </a:lnTo>
                  <a:lnTo>
                    <a:pt x="34158" y="123914"/>
                  </a:lnTo>
                  <a:lnTo>
                    <a:pt x="58841" y="88995"/>
                  </a:lnTo>
                  <a:lnTo>
                    <a:pt x="88995" y="58841"/>
                  </a:lnTo>
                  <a:lnTo>
                    <a:pt x="123914" y="34158"/>
                  </a:lnTo>
                  <a:lnTo>
                    <a:pt x="162890" y="15652"/>
                  </a:lnTo>
                  <a:lnTo>
                    <a:pt x="205218" y="4030"/>
                  </a:lnTo>
                  <a:lnTo>
                    <a:pt x="250190" y="0"/>
                  </a:lnTo>
                  <a:lnTo>
                    <a:pt x="3424174" y="0"/>
                  </a:lnTo>
                  <a:lnTo>
                    <a:pt x="3469145" y="4030"/>
                  </a:lnTo>
                  <a:lnTo>
                    <a:pt x="3511473" y="15652"/>
                  </a:lnTo>
                  <a:lnTo>
                    <a:pt x="3550449" y="34158"/>
                  </a:lnTo>
                  <a:lnTo>
                    <a:pt x="3585368" y="58841"/>
                  </a:lnTo>
                  <a:lnTo>
                    <a:pt x="3615522" y="88995"/>
                  </a:lnTo>
                  <a:lnTo>
                    <a:pt x="3640205" y="123914"/>
                  </a:lnTo>
                  <a:lnTo>
                    <a:pt x="3658711" y="162890"/>
                  </a:lnTo>
                  <a:lnTo>
                    <a:pt x="3670333" y="205218"/>
                  </a:lnTo>
                  <a:lnTo>
                    <a:pt x="3674364" y="250190"/>
                  </a:lnTo>
                  <a:lnTo>
                    <a:pt x="3674364" y="1250950"/>
                  </a:lnTo>
                  <a:lnTo>
                    <a:pt x="3670333" y="1295921"/>
                  </a:lnTo>
                  <a:lnTo>
                    <a:pt x="3658711" y="1338249"/>
                  </a:lnTo>
                  <a:lnTo>
                    <a:pt x="3640205" y="1377225"/>
                  </a:lnTo>
                  <a:lnTo>
                    <a:pt x="3615522" y="1412144"/>
                  </a:lnTo>
                  <a:lnTo>
                    <a:pt x="3585368" y="1442298"/>
                  </a:lnTo>
                  <a:lnTo>
                    <a:pt x="3550449" y="1466981"/>
                  </a:lnTo>
                  <a:lnTo>
                    <a:pt x="3511473" y="1485487"/>
                  </a:lnTo>
                  <a:lnTo>
                    <a:pt x="3469145" y="1497109"/>
                  </a:lnTo>
                  <a:lnTo>
                    <a:pt x="3424174" y="1501140"/>
                  </a:lnTo>
                  <a:lnTo>
                    <a:pt x="250190" y="1501140"/>
                  </a:lnTo>
                  <a:lnTo>
                    <a:pt x="205218" y="1497109"/>
                  </a:lnTo>
                  <a:lnTo>
                    <a:pt x="162890" y="1485487"/>
                  </a:lnTo>
                  <a:lnTo>
                    <a:pt x="123914" y="1466981"/>
                  </a:lnTo>
                  <a:lnTo>
                    <a:pt x="88995" y="1442298"/>
                  </a:lnTo>
                  <a:lnTo>
                    <a:pt x="58841" y="1412144"/>
                  </a:lnTo>
                  <a:lnTo>
                    <a:pt x="34158" y="1377225"/>
                  </a:lnTo>
                  <a:lnTo>
                    <a:pt x="15652" y="1338249"/>
                  </a:lnTo>
                  <a:lnTo>
                    <a:pt x="4030" y="1295921"/>
                  </a:lnTo>
                  <a:lnTo>
                    <a:pt x="0" y="1250950"/>
                  </a:lnTo>
                  <a:lnTo>
                    <a:pt x="0" y="25019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349366" y="4931790"/>
            <a:ext cx="305562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овл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ени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навык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ми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3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6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00" dirty="0">
                <a:solidFill>
                  <a:srgbClr val="1C2043"/>
                </a:solidFill>
                <a:latin typeface="Microsoft Sans Serif"/>
                <a:cs typeface="Microsoft Sans Serif"/>
              </a:rPr>
              <a:t>с 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информацией: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восприятие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создание </a:t>
            </a:r>
            <a:r>
              <a:rPr sz="1600" spc="-409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инф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рм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н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н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ых</a:t>
            </a:r>
            <a:r>
              <a:rPr sz="16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6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ичных  </a:t>
            </a:r>
            <a:r>
              <a:rPr sz="1600" spc="-245" dirty="0">
                <a:solidFill>
                  <a:srgbClr val="1C2043"/>
                </a:solidFill>
                <a:latin typeface="Microsoft Sans Serif"/>
                <a:cs typeface="Microsoft Sans Serif"/>
              </a:rPr>
              <a:t>ф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рм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600" spc="-85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600" spc="-9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то</a:t>
            </a:r>
            <a:r>
              <a:rPr sz="16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м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чи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сл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6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иф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овы</a:t>
            </a:r>
            <a:r>
              <a:rPr sz="1600" spc="-135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600" spc="-85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13375" y="5906820"/>
            <a:ext cx="2929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ет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245" dirty="0">
                <a:solidFill>
                  <a:srgbClr val="1C2043"/>
                </a:solidFill>
                <a:latin typeface="Microsoft Sans Serif"/>
                <a:cs typeface="Microsoft Sans Serif"/>
              </a:rPr>
              <a:t>м</a:t>
            </a:r>
            <a:r>
              <a:rPr sz="16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назначения</a:t>
            </a:r>
            <a:r>
              <a:rPr sz="16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информ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ее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11366" y="6151270"/>
            <a:ext cx="1534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ев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6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ит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429000" y="284988"/>
            <a:ext cx="5398135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2000" spc="-215" dirty="0"/>
              <a:t>Подго</a:t>
            </a:r>
            <a:r>
              <a:rPr sz="2000" spc="-204" dirty="0"/>
              <a:t>товить</a:t>
            </a:r>
            <a:r>
              <a:rPr sz="2000" spc="-130" dirty="0"/>
              <a:t> </a:t>
            </a:r>
            <a:r>
              <a:rPr sz="2000" spc="-210" dirty="0"/>
              <a:t>раздел</a:t>
            </a:r>
            <a:r>
              <a:rPr sz="2000" spc="-140" dirty="0"/>
              <a:t> </a:t>
            </a:r>
            <a:r>
              <a:rPr sz="2000" spc="-220" dirty="0"/>
              <a:t>«Планируем</a:t>
            </a:r>
            <a:r>
              <a:rPr sz="2000" spc="-310" dirty="0"/>
              <a:t>ы</a:t>
            </a:r>
            <a:r>
              <a:rPr sz="2000" spc="-200" dirty="0"/>
              <a:t>е</a:t>
            </a:r>
            <a:r>
              <a:rPr sz="2000" spc="-125" dirty="0"/>
              <a:t> </a:t>
            </a:r>
            <a:r>
              <a:rPr sz="2000" spc="-204" dirty="0"/>
              <a:t>результ</a:t>
            </a:r>
            <a:r>
              <a:rPr sz="2000" spc="-210" dirty="0"/>
              <a:t>а</a:t>
            </a:r>
            <a:r>
              <a:rPr sz="2000" spc="-204" dirty="0"/>
              <a:t>ты»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6242" y="1274254"/>
            <a:ext cx="8385175" cy="894715"/>
            <a:chOff x="416242" y="1274254"/>
            <a:chExt cx="8385175" cy="894715"/>
          </a:xfrm>
        </p:grpSpPr>
        <p:sp>
          <p:nvSpPr>
            <p:cNvPr id="3" name="object 3"/>
            <p:cNvSpPr/>
            <p:nvPr/>
          </p:nvSpPr>
          <p:spPr>
            <a:xfrm>
              <a:off x="430530" y="1288541"/>
              <a:ext cx="8356600" cy="866140"/>
            </a:xfrm>
            <a:custGeom>
              <a:avLst/>
              <a:gdLst/>
              <a:ahLst/>
              <a:cxnLst/>
              <a:rect l="l" t="t" r="r" b="b"/>
              <a:pathLst>
                <a:path w="8356600" h="866139">
                  <a:moveTo>
                    <a:pt x="8269478" y="0"/>
                  </a:moveTo>
                  <a:lnTo>
                    <a:pt x="86563" y="0"/>
                  </a:lnTo>
                  <a:lnTo>
                    <a:pt x="52870" y="6800"/>
                  </a:lnTo>
                  <a:lnTo>
                    <a:pt x="25355" y="25352"/>
                  </a:lnTo>
                  <a:lnTo>
                    <a:pt x="6803" y="52881"/>
                  </a:lnTo>
                  <a:lnTo>
                    <a:pt x="0" y="86613"/>
                  </a:lnTo>
                  <a:lnTo>
                    <a:pt x="0" y="779018"/>
                  </a:lnTo>
                  <a:lnTo>
                    <a:pt x="6803" y="812750"/>
                  </a:lnTo>
                  <a:lnTo>
                    <a:pt x="25355" y="840279"/>
                  </a:lnTo>
                  <a:lnTo>
                    <a:pt x="52870" y="858831"/>
                  </a:lnTo>
                  <a:lnTo>
                    <a:pt x="86563" y="865632"/>
                  </a:lnTo>
                  <a:lnTo>
                    <a:pt x="8269478" y="865632"/>
                  </a:lnTo>
                  <a:lnTo>
                    <a:pt x="8303210" y="858831"/>
                  </a:lnTo>
                  <a:lnTo>
                    <a:pt x="8330739" y="840279"/>
                  </a:lnTo>
                  <a:lnTo>
                    <a:pt x="8349291" y="812750"/>
                  </a:lnTo>
                  <a:lnTo>
                    <a:pt x="8356092" y="779018"/>
                  </a:lnTo>
                  <a:lnTo>
                    <a:pt x="8356092" y="86613"/>
                  </a:lnTo>
                  <a:lnTo>
                    <a:pt x="8349291" y="52881"/>
                  </a:lnTo>
                  <a:lnTo>
                    <a:pt x="8330739" y="25352"/>
                  </a:lnTo>
                  <a:lnTo>
                    <a:pt x="8303210" y="6800"/>
                  </a:lnTo>
                  <a:lnTo>
                    <a:pt x="8269478" y="0"/>
                  </a:lnTo>
                  <a:close/>
                </a:path>
              </a:pathLst>
            </a:custGeom>
            <a:solidFill>
              <a:srgbClr val="DF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0530" y="1288541"/>
              <a:ext cx="8356600" cy="866140"/>
            </a:xfrm>
            <a:custGeom>
              <a:avLst/>
              <a:gdLst/>
              <a:ahLst/>
              <a:cxnLst/>
              <a:rect l="l" t="t" r="r" b="b"/>
              <a:pathLst>
                <a:path w="8356600" h="866139">
                  <a:moveTo>
                    <a:pt x="0" y="86613"/>
                  </a:moveTo>
                  <a:lnTo>
                    <a:pt x="6803" y="52881"/>
                  </a:lnTo>
                  <a:lnTo>
                    <a:pt x="25355" y="25352"/>
                  </a:lnTo>
                  <a:lnTo>
                    <a:pt x="52870" y="6800"/>
                  </a:lnTo>
                  <a:lnTo>
                    <a:pt x="86563" y="0"/>
                  </a:lnTo>
                  <a:lnTo>
                    <a:pt x="8269478" y="0"/>
                  </a:lnTo>
                  <a:lnTo>
                    <a:pt x="8303210" y="6800"/>
                  </a:lnTo>
                  <a:lnTo>
                    <a:pt x="8330739" y="25352"/>
                  </a:lnTo>
                  <a:lnTo>
                    <a:pt x="8349291" y="52881"/>
                  </a:lnTo>
                  <a:lnTo>
                    <a:pt x="8356092" y="86613"/>
                  </a:lnTo>
                  <a:lnTo>
                    <a:pt x="8356092" y="779018"/>
                  </a:lnTo>
                  <a:lnTo>
                    <a:pt x="8349291" y="812750"/>
                  </a:lnTo>
                  <a:lnTo>
                    <a:pt x="8330739" y="840279"/>
                  </a:lnTo>
                  <a:lnTo>
                    <a:pt x="8303210" y="858831"/>
                  </a:lnTo>
                  <a:lnTo>
                    <a:pt x="8269478" y="865632"/>
                  </a:lnTo>
                  <a:lnTo>
                    <a:pt x="86563" y="865632"/>
                  </a:lnTo>
                  <a:lnTo>
                    <a:pt x="52870" y="858831"/>
                  </a:lnTo>
                  <a:lnTo>
                    <a:pt x="25355" y="840279"/>
                  </a:lnTo>
                  <a:lnTo>
                    <a:pt x="6803" y="812750"/>
                  </a:lnTo>
                  <a:lnTo>
                    <a:pt x="0" y="779018"/>
                  </a:lnTo>
                  <a:lnTo>
                    <a:pt x="0" y="86613"/>
                  </a:lnTo>
                  <a:close/>
                </a:path>
              </a:pathLst>
            </a:custGeom>
            <a:ln w="28575">
              <a:solidFill>
                <a:srgbClr val="043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34923" y="1431163"/>
            <a:ext cx="7343140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035300" marR="5080" indent="-3023235">
              <a:lnSpc>
                <a:spcPts val="1860"/>
              </a:lnSpc>
              <a:spcBef>
                <a:spcPts val="409"/>
              </a:spcBef>
            </a:pPr>
            <a:r>
              <a:rPr sz="1800" b="1" spc="-225" dirty="0">
                <a:solidFill>
                  <a:srgbClr val="1C2043"/>
                </a:solidFill>
                <a:latin typeface="Arial"/>
                <a:cs typeface="Arial"/>
              </a:rPr>
              <a:t>Общие</a:t>
            </a:r>
            <a:r>
              <a:rPr sz="1800" b="1" spc="-8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требования</a:t>
            </a:r>
            <a:r>
              <a:rPr sz="1800" b="1" spc="-7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1C2043"/>
                </a:solidFill>
                <a:latin typeface="Arial"/>
                <a:cs typeface="Arial"/>
              </a:rPr>
              <a:t>к</a:t>
            </a:r>
            <a:r>
              <a:rPr sz="1800" b="1" spc="-10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предметным</a:t>
            </a:r>
            <a:r>
              <a:rPr sz="1800" b="1" spc="-6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результатам</a:t>
            </a:r>
            <a:r>
              <a:rPr sz="1800" b="1" spc="-5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для</a:t>
            </a:r>
            <a:r>
              <a:rPr sz="1800" b="1" spc="-8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уровня</a:t>
            </a:r>
            <a:r>
              <a:rPr sz="1800" b="1" spc="-7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основного</a:t>
            </a:r>
            <a:r>
              <a:rPr sz="1800" b="1" spc="-8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общего </a:t>
            </a:r>
            <a:r>
              <a:rPr sz="1800" b="1" spc="-484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образования: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3862" y="2298382"/>
            <a:ext cx="2494915" cy="1572895"/>
            <a:chOff x="423862" y="2298382"/>
            <a:chExt cx="2494915" cy="1572895"/>
          </a:xfrm>
        </p:grpSpPr>
        <p:sp>
          <p:nvSpPr>
            <p:cNvPr id="7" name="object 7"/>
            <p:cNvSpPr/>
            <p:nvPr/>
          </p:nvSpPr>
          <p:spPr>
            <a:xfrm>
              <a:off x="438150" y="2312670"/>
              <a:ext cx="2466340" cy="1544320"/>
            </a:xfrm>
            <a:custGeom>
              <a:avLst/>
              <a:gdLst/>
              <a:ahLst/>
              <a:cxnLst/>
              <a:rect l="l" t="t" r="r" b="b"/>
              <a:pathLst>
                <a:path w="2466340" h="1544320">
                  <a:moveTo>
                    <a:pt x="2311400" y="0"/>
                  </a:moveTo>
                  <a:lnTo>
                    <a:pt x="154381" y="0"/>
                  </a:lnTo>
                  <a:lnTo>
                    <a:pt x="105582" y="7867"/>
                  </a:lnTo>
                  <a:lnTo>
                    <a:pt x="63203" y="29780"/>
                  </a:lnTo>
                  <a:lnTo>
                    <a:pt x="29785" y="63203"/>
                  </a:lnTo>
                  <a:lnTo>
                    <a:pt x="7869" y="105598"/>
                  </a:lnTo>
                  <a:lnTo>
                    <a:pt x="0" y="154431"/>
                  </a:lnTo>
                  <a:lnTo>
                    <a:pt x="0" y="1389379"/>
                  </a:lnTo>
                  <a:lnTo>
                    <a:pt x="7869" y="1438213"/>
                  </a:lnTo>
                  <a:lnTo>
                    <a:pt x="29785" y="1480608"/>
                  </a:lnTo>
                  <a:lnTo>
                    <a:pt x="63203" y="1514031"/>
                  </a:lnTo>
                  <a:lnTo>
                    <a:pt x="105582" y="1535944"/>
                  </a:lnTo>
                  <a:lnTo>
                    <a:pt x="154381" y="1543811"/>
                  </a:lnTo>
                  <a:lnTo>
                    <a:pt x="2311400" y="1543811"/>
                  </a:lnTo>
                  <a:lnTo>
                    <a:pt x="2360233" y="1535944"/>
                  </a:lnTo>
                  <a:lnTo>
                    <a:pt x="2402628" y="1514031"/>
                  </a:lnTo>
                  <a:lnTo>
                    <a:pt x="2436051" y="1480608"/>
                  </a:lnTo>
                  <a:lnTo>
                    <a:pt x="2457964" y="1438213"/>
                  </a:lnTo>
                  <a:lnTo>
                    <a:pt x="2465832" y="1389379"/>
                  </a:lnTo>
                  <a:lnTo>
                    <a:pt x="2465832" y="154431"/>
                  </a:lnTo>
                  <a:lnTo>
                    <a:pt x="2457964" y="105598"/>
                  </a:lnTo>
                  <a:lnTo>
                    <a:pt x="2436051" y="63203"/>
                  </a:lnTo>
                  <a:lnTo>
                    <a:pt x="2402628" y="29780"/>
                  </a:lnTo>
                  <a:lnTo>
                    <a:pt x="2360233" y="7867"/>
                  </a:lnTo>
                  <a:lnTo>
                    <a:pt x="231140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8150" y="2312670"/>
              <a:ext cx="2466340" cy="1544320"/>
            </a:xfrm>
            <a:custGeom>
              <a:avLst/>
              <a:gdLst/>
              <a:ahLst/>
              <a:cxnLst/>
              <a:rect l="l" t="t" r="r" b="b"/>
              <a:pathLst>
                <a:path w="2466340" h="1544320">
                  <a:moveTo>
                    <a:pt x="0" y="154431"/>
                  </a:moveTo>
                  <a:lnTo>
                    <a:pt x="7869" y="105598"/>
                  </a:lnTo>
                  <a:lnTo>
                    <a:pt x="29785" y="63203"/>
                  </a:lnTo>
                  <a:lnTo>
                    <a:pt x="63203" y="29780"/>
                  </a:lnTo>
                  <a:lnTo>
                    <a:pt x="105582" y="7867"/>
                  </a:lnTo>
                  <a:lnTo>
                    <a:pt x="154381" y="0"/>
                  </a:lnTo>
                  <a:lnTo>
                    <a:pt x="2311400" y="0"/>
                  </a:lnTo>
                  <a:lnTo>
                    <a:pt x="2360233" y="7867"/>
                  </a:lnTo>
                  <a:lnTo>
                    <a:pt x="2402628" y="29780"/>
                  </a:lnTo>
                  <a:lnTo>
                    <a:pt x="2436051" y="63203"/>
                  </a:lnTo>
                  <a:lnTo>
                    <a:pt x="2457964" y="105598"/>
                  </a:lnTo>
                  <a:lnTo>
                    <a:pt x="2465832" y="154431"/>
                  </a:lnTo>
                  <a:lnTo>
                    <a:pt x="2465832" y="1389379"/>
                  </a:lnTo>
                  <a:lnTo>
                    <a:pt x="2457964" y="1438213"/>
                  </a:lnTo>
                  <a:lnTo>
                    <a:pt x="2436051" y="1480608"/>
                  </a:lnTo>
                  <a:lnTo>
                    <a:pt x="2402628" y="1514031"/>
                  </a:lnTo>
                  <a:lnTo>
                    <a:pt x="2360233" y="1535944"/>
                  </a:lnTo>
                  <a:lnTo>
                    <a:pt x="2311400" y="1543811"/>
                  </a:lnTo>
                  <a:lnTo>
                    <a:pt x="154381" y="1543811"/>
                  </a:lnTo>
                  <a:lnTo>
                    <a:pt x="105582" y="1535944"/>
                  </a:lnTo>
                  <a:lnTo>
                    <a:pt x="63203" y="1514031"/>
                  </a:lnTo>
                  <a:lnTo>
                    <a:pt x="29785" y="1480608"/>
                  </a:lnTo>
                  <a:lnTo>
                    <a:pt x="7869" y="1438213"/>
                  </a:lnTo>
                  <a:lnTo>
                    <a:pt x="0" y="1389379"/>
                  </a:lnTo>
                  <a:lnTo>
                    <a:pt x="0" y="154431"/>
                  </a:lnTo>
                  <a:close/>
                </a:path>
              </a:pathLst>
            </a:custGeom>
            <a:ln w="28575">
              <a:solidFill>
                <a:srgbClr val="043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8352" y="2407411"/>
            <a:ext cx="2063114" cy="1317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679">
              <a:lnSpc>
                <a:spcPts val="1780"/>
              </a:lnSpc>
              <a:spcBef>
                <a:spcPts val="95"/>
              </a:spcBef>
            </a:pP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вое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ние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ени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ами</a:t>
            </a:r>
            <a:endParaRPr sz="1600">
              <a:latin typeface="Microsoft Sans Serif"/>
              <a:cs typeface="Microsoft Sans Serif"/>
            </a:endParaRPr>
          </a:p>
          <a:p>
            <a:pPr marL="225425" marR="5080" indent="-213360">
              <a:lnSpc>
                <a:spcPct val="86100"/>
              </a:lnSpc>
              <a:spcBef>
                <a:spcPts val="130"/>
              </a:spcBef>
            </a:pP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на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чны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знани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600" spc="-85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мений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10" dirty="0">
                <a:solidFill>
                  <a:srgbClr val="1C2043"/>
                </a:solidFill>
                <a:latin typeface="Microsoft Sans Serif"/>
                <a:cs typeface="Microsoft Sans Serif"/>
              </a:rPr>
              <a:t>и 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обо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тви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6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, 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пецифич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дл</a:t>
            </a:r>
            <a:r>
              <a:rPr sz="1600" spc="-105" dirty="0">
                <a:solidFill>
                  <a:srgbClr val="1C2043"/>
                </a:solidFill>
                <a:latin typeface="Microsoft Sans Serif"/>
                <a:cs typeface="Microsoft Sans Serif"/>
              </a:rPr>
              <a:t>я 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соответствующей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мет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ной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60382" y="2298382"/>
            <a:ext cx="2052955" cy="1544955"/>
            <a:chOff x="3060382" y="2298382"/>
            <a:chExt cx="2052955" cy="1544955"/>
          </a:xfrm>
        </p:grpSpPr>
        <p:sp>
          <p:nvSpPr>
            <p:cNvPr id="11" name="object 11"/>
            <p:cNvSpPr/>
            <p:nvPr/>
          </p:nvSpPr>
          <p:spPr>
            <a:xfrm>
              <a:off x="3074670" y="2312670"/>
              <a:ext cx="2024380" cy="1516380"/>
            </a:xfrm>
            <a:custGeom>
              <a:avLst/>
              <a:gdLst/>
              <a:ahLst/>
              <a:cxnLst/>
              <a:rect l="l" t="t" r="r" b="b"/>
              <a:pathLst>
                <a:path w="2024379" h="1516379">
                  <a:moveTo>
                    <a:pt x="1872233" y="0"/>
                  </a:moveTo>
                  <a:lnTo>
                    <a:pt x="151637" y="0"/>
                  </a:lnTo>
                  <a:lnTo>
                    <a:pt x="103729" y="7735"/>
                  </a:lnTo>
                  <a:lnTo>
                    <a:pt x="62106" y="29272"/>
                  </a:lnTo>
                  <a:lnTo>
                    <a:pt x="29272" y="62106"/>
                  </a:lnTo>
                  <a:lnTo>
                    <a:pt x="7735" y="103729"/>
                  </a:lnTo>
                  <a:lnTo>
                    <a:pt x="0" y="151637"/>
                  </a:lnTo>
                  <a:lnTo>
                    <a:pt x="0" y="1364741"/>
                  </a:lnTo>
                  <a:lnTo>
                    <a:pt x="7735" y="1412650"/>
                  </a:lnTo>
                  <a:lnTo>
                    <a:pt x="29272" y="1454273"/>
                  </a:lnTo>
                  <a:lnTo>
                    <a:pt x="62106" y="1487107"/>
                  </a:lnTo>
                  <a:lnTo>
                    <a:pt x="103729" y="1508644"/>
                  </a:lnTo>
                  <a:lnTo>
                    <a:pt x="151637" y="1516379"/>
                  </a:lnTo>
                  <a:lnTo>
                    <a:pt x="1872233" y="1516379"/>
                  </a:lnTo>
                  <a:lnTo>
                    <a:pt x="1920142" y="1508644"/>
                  </a:lnTo>
                  <a:lnTo>
                    <a:pt x="1961765" y="1487107"/>
                  </a:lnTo>
                  <a:lnTo>
                    <a:pt x="1994599" y="1454273"/>
                  </a:lnTo>
                  <a:lnTo>
                    <a:pt x="2016136" y="1412650"/>
                  </a:lnTo>
                  <a:lnTo>
                    <a:pt x="2023871" y="1364741"/>
                  </a:lnTo>
                  <a:lnTo>
                    <a:pt x="2023871" y="151637"/>
                  </a:lnTo>
                  <a:lnTo>
                    <a:pt x="2016136" y="103729"/>
                  </a:lnTo>
                  <a:lnTo>
                    <a:pt x="1994599" y="62106"/>
                  </a:lnTo>
                  <a:lnTo>
                    <a:pt x="1961765" y="29272"/>
                  </a:lnTo>
                  <a:lnTo>
                    <a:pt x="1920142" y="7735"/>
                  </a:lnTo>
                  <a:lnTo>
                    <a:pt x="1872233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4670" y="2312670"/>
              <a:ext cx="2024380" cy="1516380"/>
            </a:xfrm>
            <a:custGeom>
              <a:avLst/>
              <a:gdLst/>
              <a:ahLst/>
              <a:cxnLst/>
              <a:rect l="l" t="t" r="r" b="b"/>
              <a:pathLst>
                <a:path w="2024379" h="1516379">
                  <a:moveTo>
                    <a:pt x="0" y="151637"/>
                  </a:moveTo>
                  <a:lnTo>
                    <a:pt x="7735" y="103729"/>
                  </a:lnTo>
                  <a:lnTo>
                    <a:pt x="29272" y="62106"/>
                  </a:lnTo>
                  <a:lnTo>
                    <a:pt x="62106" y="29272"/>
                  </a:lnTo>
                  <a:lnTo>
                    <a:pt x="103729" y="7735"/>
                  </a:lnTo>
                  <a:lnTo>
                    <a:pt x="151637" y="0"/>
                  </a:lnTo>
                  <a:lnTo>
                    <a:pt x="1872233" y="0"/>
                  </a:lnTo>
                  <a:lnTo>
                    <a:pt x="1920142" y="7735"/>
                  </a:lnTo>
                  <a:lnTo>
                    <a:pt x="1961765" y="29272"/>
                  </a:lnTo>
                  <a:lnTo>
                    <a:pt x="1994599" y="62106"/>
                  </a:lnTo>
                  <a:lnTo>
                    <a:pt x="2016136" y="103729"/>
                  </a:lnTo>
                  <a:lnTo>
                    <a:pt x="2023871" y="151637"/>
                  </a:lnTo>
                  <a:lnTo>
                    <a:pt x="2023871" y="1364741"/>
                  </a:lnTo>
                  <a:lnTo>
                    <a:pt x="2016136" y="1412650"/>
                  </a:lnTo>
                  <a:lnTo>
                    <a:pt x="1994599" y="1454273"/>
                  </a:lnTo>
                  <a:lnTo>
                    <a:pt x="1961765" y="1487107"/>
                  </a:lnTo>
                  <a:lnTo>
                    <a:pt x="1920142" y="1508644"/>
                  </a:lnTo>
                  <a:lnTo>
                    <a:pt x="1872233" y="1516379"/>
                  </a:lnTo>
                  <a:lnTo>
                    <a:pt x="151637" y="1516379"/>
                  </a:lnTo>
                  <a:lnTo>
                    <a:pt x="103729" y="1508644"/>
                  </a:lnTo>
                  <a:lnTo>
                    <a:pt x="62106" y="1487107"/>
                  </a:lnTo>
                  <a:lnTo>
                    <a:pt x="29272" y="1454273"/>
                  </a:lnTo>
                  <a:lnTo>
                    <a:pt x="7735" y="1412650"/>
                  </a:lnTo>
                  <a:lnTo>
                    <a:pt x="0" y="1364741"/>
                  </a:lnTo>
                  <a:lnTo>
                    <a:pt x="0" y="151637"/>
                  </a:lnTo>
                  <a:close/>
                </a:path>
              </a:pathLst>
            </a:custGeom>
            <a:ln w="28575">
              <a:solidFill>
                <a:srgbClr val="043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89477" y="2813430"/>
            <a:ext cx="1790064" cy="4775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79400" marR="5080" indent="-266700">
              <a:lnSpc>
                <a:spcPts val="1639"/>
              </a:lnSpc>
              <a:spcBef>
                <a:spcPts val="380"/>
              </a:spcBef>
            </a:pP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ыл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н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чно</a:t>
            </a:r>
            <a:r>
              <a:rPr sz="1600" spc="-120" dirty="0">
                <a:solidFill>
                  <a:srgbClr val="1C2043"/>
                </a:solidFill>
                <a:latin typeface="Microsoft Sans Serif"/>
                <a:cs typeface="Microsoft Sans Serif"/>
              </a:rPr>
              <a:t>г</a:t>
            </a:r>
            <a:r>
              <a:rPr sz="1600" spc="-110" dirty="0">
                <a:solidFill>
                  <a:srgbClr val="1C2043"/>
                </a:solidFill>
                <a:latin typeface="Microsoft Sans Serif"/>
                <a:cs typeface="Microsoft Sans Serif"/>
              </a:rPr>
              <a:t>о 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тип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мы</a:t>
            </a:r>
            <a:r>
              <a:rPr sz="1600" spc="-245" dirty="0">
                <a:solidFill>
                  <a:srgbClr val="1C2043"/>
                </a:solidFill>
                <a:latin typeface="Microsoft Sans Serif"/>
                <a:cs typeface="Microsoft Sans Serif"/>
              </a:rPr>
              <a:t>ш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ения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54942" y="2298382"/>
            <a:ext cx="3536950" cy="1511935"/>
            <a:chOff x="5254942" y="2298382"/>
            <a:chExt cx="3536950" cy="1511935"/>
          </a:xfrm>
        </p:grpSpPr>
        <p:sp>
          <p:nvSpPr>
            <p:cNvPr id="15" name="object 15"/>
            <p:cNvSpPr/>
            <p:nvPr/>
          </p:nvSpPr>
          <p:spPr>
            <a:xfrm>
              <a:off x="5269229" y="2312670"/>
              <a:ext cx="3508375" cy="1483360"/>
            </a:xfrm>
            <a:custGeom>
              <a:avLst/>
              <a:gdLst/>
              <a:ahLst/>
              <a:cxnLst/>
              <a:rect l="l" t="t" r="r" b="b"/>
              <a:pathLst>
                <a:path w="3508375" h="1483360">
                  <a:moveTo>
                    <a:pt x="3359912" y="0"/>
                  </a:moveTo>
                  <a:lnTo>
                    <a:pt x="148336" y="0"/>
                  </a:lnTo>
                  <a:lnTo>
                    <a:pt x="101453" y="7563"/>
                  </a:lnTo>
                  <a:lnTo>
                    <a:pt x="60734" y="28622"/>
                  </a:lnTo>
                  <a:lnTo>
                    <a:pt x="28622" y="60734"/>
                  </a:lnTo>
                  <a:lnTo>
                    <a:pt x="7563" y="101453"/>
                  </a:lnTo>
                  <a:lnTo>
                    <a:pt x="0" y="148335"/>
                  </a:lnTo>
                  <a:lnTo>
                    <a:pt x="0" y="1334515"/>
                  </a:lnTo>
                  <a:lnTo>
                    <a:pt x="7563" y="1381398"/>
                  </a:lnTo>
                  <a:lnTo>
                    <a:pt x="28622" y="1422117"/>
                  </a:lnTo>
                  <a:lnTo>
                    <a:pt x="60734" y="1454229"/>
                  </a:lnTo>
                  <a:lnTo>
                    <a:pt x="101453" y="1475288"/>
                  </a:lnTo>
                  <a:lnTo>
                    <a:pt x="148336" y="1482852"/>
                  </a:lnTo>
                  <a:lnTo>
                    <a:pt x="3359912" y="1482852"/>
                  </a:lnTo>
                  <a:lnTo>
                    <a:pt x="3406794" y="1475288"/>
                  </a:lnTo>
                  <a:lnTo>
                    <a:pt x="3447513" y="1454229"/>
                  </a:lnTo>
                  <a:lnTo>
                    <a:pt x="3479625" y="1422117"/>
                  </a:lnTo>
                  <a:lnTo>
                    <a:pt x="3500684" y="1381398"/>
                  </a:lnTo>
                  <a:lnTo>
                    <a:pt x="3508248" y="1334515"/>
                  </a:lnTo>
                  <a:lnTo>
                    <a:pt x="3508248" y="148335"/>
                  </a:lnTo>
                  <a:lnTo>
                    <a:pt x="3500684" y="101453"/>
                  </a:lnTo>
                  <a:lnTo>
                    <a:pt x="3479625" y="60734"/>
                  </a:lnTo>
                  <a:lnTo>
                    <a:pt x="3447513" y="28622"/>
                  </a:lnTo>
                  <a:lnTo>
                    <a:pt x="3406794" y="7563"/>
                  </a:lnTo>
                  <a:lnTo>
                    <a:pt x="335991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69229" y="2312670"/>
              <a:ext cx="3508375" cy="1483360"/>
            </a:xfrm>
            <a:custGeom>
              <a:avLst/>
              <a:gdLst/>
              <a:ahLst/>
              <a:cxnLst/>
              <a:rect l="l" t="t" r="r" b="b"/>
              <a:pathLst>
                <a:path w="3508375" h="1483360">
                  <a:moveTo>
                    <a:pt x="0" y="148335"/>
                  </a:moveTo>
                  <a:lnTo>
                    <a:pt x="7563" y="101453"/>
                  </a:lnTo>
                  <a:lnTo>
                    <a:pt x="28622" y="60734"/>
                  </a:lnTo>
                  <a:lnTo>
                    <a:pt x="60734" y="28622"/>
                  </a:lnTo>
                  <a:lnTo>
                    <a:pt x="101453" y="7563"/>
                  </a:lnTo>
                  <a:lnTo>
                    <a:pt x="148336" y="0"/>
                  </a:lnTo>
                  <a:lnTo>
                    <a:pt x="3359912" y="0"/>
                  </a:lnTo>
                  <a:lnTo>
                    <a:pt x="3406794" y="7563"/>
                  </a:lnTo>
                  <a:lnTo>
                    <a:pt x="3447513" y="28622"/>
                  </a:lnTo>
                  <a:lnTo>
                    <a:pt x="3479625" y="60734"/>
                  </a:lnTo>
                  <a:lnTo>
                    <a:pt x="3500684" y="101453"/>
                  </a:lnTo>
                  <a:lnTo>
                    <a:pt x="3508248" y="148335"/>
                  </a:lnTo>
                  <a:lnTo>
                    <a:pt x="3508248" y="1334515"/>
                  </a:lnTo>
                  <a:lnTo>
                    <a:pt x="3500684" y="1381398"/>
                  </a:lnTo>
                  <a:lnTo>
                    <a:pt x="3479625" y="1422117"/>
                  </a:lnTo>
                  <a:lnTo>
                    <a:pt x="3447513" y="1454229"/>
                  </a:lnTo>
                  <a:lnTo>
                    <a:pt x="3406794" y="1475288"/>
                  </a:lnTo>
                  <a:lnTo>
                    <a:pt x="3359912" y="1482852"/>
                  </a:lnTo>
                  <a:lnTo>
                    <a:pt x="148336" y="1482852"/>
                  </a:lnTo>
                  <a:lnTo>
                    <a:pt x="101453" y="1475288"/>
                  </a:lnTo>
                  <a:lnTo>
                    <a:pt x="60734" y="1454229"/>
                  </a:lnTo>
                  <a:lnTo>
                    <a:pt x="28622" y="1422117"/>
                  </a:lnTo>
                  <a:lnTo>
                    <a:pt x="7563" y="1381398"/>
                  </a:lnTo>
                  <a:lnTo>
                    <a:pt x="0" y="1334515"/>
                  </a:lnTo>
                  <a:lnTo>
                    <a:pt x="0" y="148335"/>
                  </a:lnTo>
                  <a:close/>
                </a:path>
              </a:pathLst>
            </a:custGeom>
            <a:ln w="28575">
              <a:solidFill>
                <a:srgbClr val="043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402960" y="2376297"/>
            <a:ext cx="3236595" cy="13176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ct val="86000"/>
              </a:lnSpc>
              <a:spcBef>
                <a:spcPts val="365"/>
              </a:spcBef>
            </a:pP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ви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ея</a:t>
            </a:r>
            <a:r>
              <a:rPr sz="1600" spc="-13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ьно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п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пол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нию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н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ов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25" dirty="0">
                <a:solidFill>
                  <a:srgbClr val="1C2043"/>
                </a:solidFill>
                <a:latin typeface="Microsoft Sans Serif"/>
                <a:cs typeface="Microsoft Sans Serif"/>
              </a:rPr>
              <a:t>го 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знания</a:t>
            </a:r>
            <a:r>
              <a:rPr sz="16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6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25" dirty="0">
                <a:solidFill>
                  <a:srgbClr val="1C2043"/>
                </a:solidFill>
                <a:latin typeface="Microsoft Sans Serif"/>
                <a:cs typeface="Microsoft Sans Serif"/>
              </a:rPr>
              <a:t>г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инте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600" spc="-120" dirty="0">
                <a:solidFill>
                  <a:srgbClr val="1C2043"/>
                </a:solidFill>
                <a:latin typeface="Microsoft Sans Serif"/>
                <a:cs typeface="Microsoft Sans Serif"/>
              </a:rPr>
              <a:t>ии, 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зов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анию</a:t>
            </a:r>
            <a:r>
              <a:rPr sz="16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применени</a:t>
            </a:r>
            <a:r>
              <a:rPr sz="16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ю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1C2043"/>
                </a:solidFill>
                <a:latin typeface="Microsoft Sans Serif"/>
                <a:cs typeface="Microsoft Sans Serif"/>
              </a:rPr>
              <a:t>в 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ичны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ных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ит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ациях</a:t>
            </a:r>
            <a:r>
              <a:rPr sz="1600" spc="-85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м 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чи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6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ани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ных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  <a:p>
            <a:pPr marL="5715" algn="ctr">
              <a:lnSpc>
                <a:spcPts val="1655"/>
              </a:lnSpc>
            </a:pP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ци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ь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ных</a:t>
            </a:r>
            <a:r>
              <a:rPr sz="16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п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ое</a:t>
            </a:r>
            <a:r>
              <a:rPr sz="16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57371" y="284988"/>
            <a:ext cx="5398135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2000" spc="-215" dirty="0"/>
              <a:t>Подго</a:t>
            </a:r>
            <a:r>
              <a:rPr sz="2000" spc="-204" dirty="0"/>
              <a:t>товить</a:t>
            </a:r>
            <a:r>
              <a:rPr sz="2000" spc="-130" dirty="0"/>
              <a:t> </a:t>
            </a:r>
            <a:r>
              <a:rPr sz="2000" spc="-210" dirty="0"/>
              <a:t>раздел</a:t>
            </a:r>
            <a:r>
              <a:rPr sz="2000" spc="-140" dirty="0"/>
              <a:t> </a:t>
            </a:r>
            <a:r>
              <a:rPr sz="2000" spc="-229" dirty="0"/>
              <a:t>«Планируемы</a:t>
            </a:r>
            <a:r>
              <a:rPr sz="2000" spc="-195" dirty="0"/>
              <a:t>е</a:t>
            </a:r>
            <a:r>
              <a:rPr sz="2000" spc="-130" dirty="0"/>
              <a:t> </a:t>
            </a:r>
            <a:r>
              <a:rPr sz="2000" spc="-204" dirty="0"/>
              <a:t>результ</a:t>
            </a:r>
            <a:r>
              <a:rPr sz="2000" spc="-210" dirty="0"/>
              <a:t>а</a:t>
            </a:r>
            <a:r>
              <a:rPr sz="2000" spc="-204" dirty="0"/>
              <a:t>ты»</a:t>
            </a:r>
            <a:endParaRPr sz="2000"/>
          </a:p>
        </p:txBody>
      </p:sp>
      <p:grpSp>
        <p:nvGrpSpPr>
          <p:cNvPr id="19" name="object 19"/>
          <p:cNvGrpSpPr/>
          <p:nvPr/>
        </p:nvGrpSpPr>
        <p:grpSpPr>
          <a:xfrm>
            <a:off x="486346" y="3986974"/>
            <a:ext cx="8234680" cy="1226820"/>
            <a:chOff x="486346" y="3986974"/>
            <a:chExt cx="8234680" cy="1226820"/>
          </a:xfrm>
        </p:grpSpPr>
        <p:sp>
          <p:nvSpPr>
            <p:cNvPr id="20" name="object 20"/>
            <p:cNvSpPr/>
            <p:nvPr/>
          </p:nvSpPr>
          <p:spPr>
            <a:xfrm>
              <a:off x="786383" y="4287011"/>
              <a:ext cx="7929880" cy="922019"/>
            </a:xfrm>
            <a:custGeom>
              <a:avLst/>
              <a:gdLst/>
              <a:ahLst/>
              <a:cxnLst/>
              <a:rect l="l" t="t" r="r" b="b"/>
              <a:pathLst>
                <a:path w="7929880" h="922020">
                  <a:moveTo>
                    <a:pt x="0" y="922019"/>
                  </a:moveTo>
                  <a:lnTo>
                    <a:pt x="7929372" y="922019"/>
                  </a:lnTo>
                  <a:lnTo>
                    <a:pt x="7929372" y="0"/>
                  </a:lnTo>
                  <a:lnTo>
                    <a:pt x="0" y="0"/>
                  </a:lnTo>
                  <a:lnTo>
                    <a:pt x="0" y="922019"/>
                  </a:lnTo>
                  <a:close/>
                </a:path>
              </a:pathLst>
            </a:custGeom>
            <a:ln w="9524">
              <a:solidFill>
                <a:srgbClr val="FFA9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0633" y="4001261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401" y="3738"/>
                  </a:lnTo>
                  <a:lnTo>
                    <a:pt x="195432" y="14563"/>
                  </a:lnTo>
                  <a:lnTo>
                    <a:pt x="154433" y="31886"/>
                  </a:lnTo>
                  <a:lnTo>
                    <a:pt x="116991" y="55120"/>
                  </a:lnTo>
                  <a:lnTo>
                    <a:pt x="83696" y="83677"/>
                  </a:lnTo>
                  <a:lnTo>
                    <a:pt x="55134" y="116970"/>
                  </a:lnTo>
                  <a:lnTo>
                    <a:pt x="31895" y="154411"/>
                  </a:lnTo>
                  <a:lnTo>
                    <a:pt x="14568" y="195413"/>
                  </a:lnTo>
                  <a:lnTo>
                    <a:pt x="3740" y="239388"/>
                  </a:lnTo>
                  <a:lnTo>
                    <a:pt x="0" y="285750"/>
                  </a:lnTo>
                  <a:lnTo>
                    <a:pt x="3740" y="332111"/>
                  </a:lnTo>
                  <a:lnTo>
                    <a:pt x="14568" y="376086"/>
                  </a:lnTo>
                  <a:lnTo>
                    <a:pt x="31895" y="417088"/>
                  </a:lnTo>
                  <a:lnTo>
                    <a:pt x="55134" y="454529"/>
                  </a:lnTo>
                  <a:lnTo>
                    <a:pt x="83696" y="487822"/>
                  </a:lnTo>
                  <a:lnTo>
                    <a:pt x="116991" y="516379"/>
                  </a:lnTo>
                  <a:lnTo>
                    <a:pt x="154433" y="539613"/>
                  </a:lnTo>
                  <a:lnTo>
                    <a:pt x="195432" y="556936"/>
                  </a:lnTo>
                  <a:lnTo>
                    <a:pt x="239401" y="567761"/>
                  </a:lnTo>
                  <a:lnTo>
                    <a:pt x="285750" y="571500"/>
                  </a:lnTo>
                  <a:lnTo>
                    <a:pt x="332098" y="567761"/>
                  </a:lnTo>
                  <a:lnTo>
                    <a:pt x="376067" y="556936"/>
                  </a:lnTo>
                  <a:lnTo>
                    <a:pt x="417066" y="539613"/>
                  </a:lnTo>
                  <a:lnTo>
                    <a:pt x="454508" y="516379"/>
                  </a:lnTo>
                  <a:lnTo>
                    <a:pt x="487803" y="487822"/>
                  </a:lnTo>
                  <a:lnTo>
                    <a:pt x="516365" y="454529"/>
                  </a:lnTo>
                  <a:lnTo>
                    <a:pt x="539604" y="417088"/>
                  </a:lnTo>
                  <a:lnTo>
                    <a:pt x="556931" y="376086"/>
                  </a:lnTo>
                  <a:lnTo>
                    <a:pt x="567759" y="332111"/>
                  </a:lnTo>
                  <a:lnTo>
                    <a:pt x="571500" y="285750"/>
                  </a:lnTo>
                  <a:lnTo>
                    <a:pt x="567759" y="239388"/>
                  </a:lnTo>
                  <a:lnTo>
                    <a:pt x="556931" y="195413"/>
                  </a:lnTo>
                  <a:lnTo>
                    <a:pt x="539604" y="154411"/>
                  </a:lnTo>
                  <a:lnTo>
                    <a:pt x="516365" y="116970"/>
                  </a:lnTo>
                  <a:lnTo>
                    <a:pt x="487803" y="83677"/>
                  </a:lnTo>
                  <a:lnTo>
                    <a:pt x="454508" y="55120"/>
                  </a:lnTo>
                  <a:lnTo>
                    <a:pt x="417066" y="31886"/>
                  </a:lnTo>
                  <a:lnTo>
                    <a:pt x="376067" y="14563"/>
                  </a:lnTo>
                  <a:lnTo>
                    <a:pt x="332098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D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0633" y="4001261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40" y="239388"/>
                  </a:lnTo>
                  <a:lnTo>
                    <a:pt x="14568" y="195413"/>
                  </a:lnTo>
                  <a:lnTo>
                    <a:pt x="31895" y="154411"/>
                  </a:lnTo>
                  <a:lnTo>
                    <a:pt x="55134" y="116970"/>
                  </a:lnTo>
                  <a:lnTo>
                    <a:pt x="83696" y="83677"/>
                  </a:lnTo>
                  <a:lnTo>
                    <a:pt x="116991" y="55120"/>
                  </a:lnTo>
                  <a:lnTo>
                    <a:pt x="154433" y="31886"/>
                  </a:lnTo>
                  <a:lnTo>
                    <a:pt x="195432" y="14563"/>
                  </a:lnTo>
                  <a:lnTo>
                    <a:pt x="239401" y="3738"/>
                  </a:lnTo>
                  <a:lnTo>
                    <a:pt x="285750" y="0"/>
                  </a:lnTo>
                  <a:lnTo>
                    <a:pt x="332098" y="3738"/>
                  </a:lnTo>
                  <a:lnTo>
                    <a:pt x="376067" y="14563"/>
                  </a:lnTo>
                  <a:lnTo>
                    <a:pt x="417066" y="31886"/>
                  </a:lnTo>
                  <a:lnTo>
                    <a:pt x="454508" y="55120"/>
                  </a:lnTo>
                  <a:lnTo>
                    <a:pt x="487803" y="83677"/>
                  </a:lnTo>
                  <a:lnTo>
                    <a:pt x="516365" y="116970"/>
                  </a:lnTo>
                  <a:lnTo>
                    <a:pt x="539604" y="154411"/>
                  </a:lnTo>
                  <a:lnTo>
                    <a:pt x="556931" y="195413"/>
                  </a:lnTo>
                  <a:lnTo>
                    <a:pt x="567759" y="239388"/>
                  </a:lnTo>
                  <a:lnTo>
                    <a:pt x="571500" y="285750"/>
                  </a:lnTo>
                  <a:lnTo>
                    <a:pt x="567759" y="332111"/>
                  </a:lnTo>
                  <a:lnTo>
                    <a:pt x="556931" y="376086"/>
                  </a:lnTo>
                  <a:lnTo>
                    <a:pt x="539604" y="417088"/>
                  </a:lnTo>
                  <a:lnTo>
                    <a:pt x="516365" y="454529"/>
                  </a:lnTo>
                  <a:lnTo>
                    <a:pt x="487803" y="487822"/>
                  </a:lnTo>
                  <a:lnTo>
                    <a:pt x="454508" y="516379"/>
                  </a:lnTo>
                  <a:lnTo>
                    <a:pt x="417066" y="539613"/>
                  </a:lnTo>
                  <a:lnTo>
                    <a:pt x="376067" y="556936"/>
                  </a:lnTo>
                  <a:lnTo>
                    <a:pt x="332098" y="567761"/>
                  </a:lnTo>
                  <a:lnTo>
                    <a:pt x="285750" y="571500"/>
                  </a:lnTo>
                  <a:lnTo>
                    <a:pt x="239401" y="567761"/>
                  </a:lnTo>
                  <a:lnTo>
                    <a:pt x="195432" y="556936"/>
                  </a:lnTo>
                  <a:lnTo>
                    <a:pt x="154433" y="539613"/>
                  </a:lnTo>
                  <a:lnTo>
                    <a:pt x="116991" y="516379"/>
                  </a:lnTo>
                  <a:lnTo>
                    <a:pt x="83696" y="487822"/>
                  </a:lnTo>
                  <a:lnTo>
                    <a:pt x="55134" y="454529"/>
                  </a:lnTo>
                  <a:lnTo>
                    <a:pt x="31895" y="417088"/>
                  </a:lnTo>
                  <a:lnTo>
                    <a:pt x="14568" y="376086"/>
                  </a:lnTo>
                  <a:lnTo>
                    <a:pt x="3740" y="332111"/>
                  </a:lnTo>
                  <a:lnTo>
                    <a:pt x="0" y="285750"/>
                  </a:lnTo>
                  <a:close/>
                </a:path>
              </a:pathLst>
            </a:custGeom>
            <a:ln w="28575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34669" y="4123690"/>
            <a:ext cx="7756525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100"/>
              </a:spcBef>
            </a:pPr>
            <a:r>
              <a:rPr sz="1800" dirty="0">
                <a:solidFill>
                  <a:srgbClr val="1C2043"/>
                </a:solidFill>
                <a:latin typeface="Arial Black"/>
                <a:cs typeface="Arial Black"/>
              </a:rPr>
              <a:t>!</a:t>
            </a:r>
            <a:endParaRPr sz="1800">
              <a:latin typeface="Arial Black"/>
              <a:cs typeface="Arial Black"/>
            </a:endParaRPr>
          </a:p>
          <a:p>
            <a:pPr marL="408940">
              <a:lnSpc>
                <a:spcPts val="1835"/>
              </a:lnSpc>
            </a:pP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Если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педагог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составляет</a:t>
            </a:r>
            <a:r>
              <a:rPr sz="1800" spc="-3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рабочую</a:t>
            </a:r>
            <a:r>
              <a:rPr sz="1800" spc="-3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программу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для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предмета,</a:t>
            </a:r>
            <a:r>
              <a:rPr sz="1800" spc="-4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курса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или</a:t>
            </a:r>
            <a:r>
              <a:rPr sz="18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модуля,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для</a:t>
            </a:r>
            <a:endParaRPr sz="1800">
              <a:latin typeface="Microsoft Sans Serif"/>
              <a:cs typeface="Microsoft Sans Serif"/>
            </a:endParaRPr>
          </a:p>
          <a:p>
            <a:pPr marL="142240">
              <a:lnSpc>
                <a:spcPct val="100000"/>
              </a:lnSpc>
            </a:pP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предметн</a:t>
            </a:r>
            <a:r>
              <a:rPr sz="1800" spc="-250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зу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ьт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1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кот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г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нет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ани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800" spc="-1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во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420" dirty="0">
                <a:solidFill>
                  <a:srgbClr val="1C2043"/>
                </a:solidFill>
                <a:latin typeface="Microsoft Sans Serif"/>
                <a:cs typeface="Microsoft Sans Serif"/>
              </a:rPr>
              <a:t>Ф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Г</a:t>
            </a:r>
            <a:r>
              <a:rPr sz="1800" spc="-27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С,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педагог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н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жно</a:t>
            </a:r>
            <a:endParaRPr sz="1800">
              <a:latin typeface="Microsoft Sans Serif"/>
              <a:cs typeface="Microsoft Sans Serif"/>
            </a:endParaRPr>
          </a:p>
          <a:p>
            <a:pPr marL="142240">
              <a:lnSpc>
                <a:spcPct val="100000"/>
              </a:lnSpc>
            </a:pP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ра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8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ь</a:t>
            </a:r>
            <a:r>
              <a:rPr sz="1800" spc="-1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са</a:t>
            </a:r>
            <a:r>
              <a:rPr sz="1800" b="1" spc="-220" dirty="0">
                <a:solidFill>
                  <a:srgbClr val="1C2043"/>
                </a:solidFill>
                <a:latin typeface="Arial"/>
                <a:cs typeface="Arial"/>
              </a:rPr>
              <a:t>мо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с</a:t>
            </a:r>
            <a:r>
              <a:rPr sz="1800" b="1" spc="-160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1800" b="1" spc="-175" dirty="0">
                <a:solidFill>
                  <a:srgbClr val="1C2043"/>
                </a:solidFill>
                <a:latin typeface="Arial"/>
                <a:cs typeface="Arial"/>
              </a:rPr>
              <a:t>ят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льно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125" dirty="0"/>
              <a:t>21</a:t>
            </a:fld>
            <a:endParaRPr spc="-1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1462" y="1359598"/>
            <a:ext cx="8531225" cy="4498975"/>
            <a:chOff x="271462" y="1359598"/>
            <a:chExt cx="8531225" cy="4498975"/>
          </a:xfrm>
        </p:grpSpPr>
        <p:sp>
          <p:nvSpPr>
            <p:cNvPr id="3" name="object 3"/>
            <p:cNvSpPr/>
            <p:nvPr/>
          </p:nvSpPr>
          <p:spPr>
            <a:xfrm>
              <a:off x="285750" y="1610106"/>
              <a:ext cx="8502650" cy="4234180"/>
            </a:xfrm>
            <a:custGeom>
              <a:avLst/>
              <a:gdLst/>
              <a:ahLst/>
              <a:cxnLst/>
              <a:rect l="l" t="t" r="r" b="b"/>
              <a:pathLst>
                <a:path w="8502650" h="4234180">
                  <a:moveTo>
                    <a:pt x="8502396" y="0"/>
                  </a:moveTo>
                  <a:lnTo>
                    <a:pt x="0" y="0"/>
                  </a:lnTo>
                  <a:lnTo>
                    <a:pt x="0" y="4233672"/>
                  </a:lnTo>
                  <a:lnTo>
                    <a:pt x="8502396" y="4233672"/>
                  </a:lnTo>
                  <a:lnTo>
                    <a:pt x="8502396" y="0"/>
                  </a:lnTo>
                  <a:close/>
                </a:path>
              </a:pathLst>
            </a:custGeom>
            <a:solidFill>
              <a:srgbClr val="F3F3F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5750" y="1610106"/>
              <a:ext cx="8502650" cy="4234180"/>
            </a:xfrm>
            <a:custGeom>
              <a:avLst/>
              <a:gdLst/>
              <a:ahLst/>
              <a:cxnLst/>
              <a:rect l="l" t="t" r="r" b="b"/>
              <a:pathLst>
                <a:path w="8502650" h="4234180">
                  <a:moveTo>
                    <a:pt x="0" y="4233672"/>
                  </a:moveTo>
                  <a:lnTo>
                    <a:pt x="8502396" y="4233672"/>
                  </a:lnTo>
                  <a:lnTo>
                    <a:pt x="8502396" y="0"/>
                  </a:lnTo>
                  <a:lnTo>
                    <a:pt x="0" y="0"/>
                  </a:lnTo>
                  <a:lnTo>
                    <a:pt x="0" y="4233672"/>
                  </a:lnTo>
                  <a:close/>
                </a:path>
              </a:pathLst>
            </a:custGeom>
            <a:ln w="28574">
              <a:solidFill>
                <a:srgbClr val="043C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0945" y="1373886"/>
              <a:ext cx="5951220" cy="472440"/>
            </a:xfrm>
            <a:custGeom>
              <a:avLst/>
              <a:gdLst/>
              <a:ahLst/>
              <a:cxnLst/>
              <a:rect l="l" t="t" r="r" b="b"/>
              <a:pathLst>
                <a:path w="5951220" h="472439">
                  <a:moveTo>
                    <a:pt x="5872480" y="0"/>
                  </a:moveTo>
                  <a:lnTo>
                    <a:pt x="78740" y="0"/>
                  </a:lnTo>
                  <a:lnTo>
                    <a:pt x="48091" y="6195"/>
                  </a:lnTo>
                  <a:lnTo>
                    <a:pt x="23063" y="23082"/>
                  </a:lnTo>
                  <a:lnTo>
                    <a:pt x="6188" y="48113"/>
                  </a:lnTo>
                  <a:lnTo>
                    <a:pt x="0" y="78739"/>
                  </a:lnTo>
                  <a:lnTo>
                    <a:pt x="0" y="393700"/>
                  </a:lnTo>
                  <a:lnTo>
                    <a:pt x="6188" y="424326"/>
                  </a:lnTo>
                  <a:lnTo>
                    <a:pt x="23063" y="449357"/>
                  </a:lnTo>
                  <a:lnTo>
                    <a:pt x="48091" y="466244"/>
                  </a:lnTo>
                  <a:lnTo>
                    <a:pt x="78740" y="472439"/>
                  </a:lnTo>
                  <a:lnTo>
                    <a:pt x="5872480" y="472439"/>
                  </a:lnTo>
                  <a:lnTo>
                    <a:pt x="5903106" y="466244"/>
                  </a:lnTo>
                  <a:lnTo>
                    <a:pt x="5928137" y="449357"/>
                  </a:lnTo>
                  <a:lnTo>
                    <a:pt x="5945024" y="424326"/>
                  </a:lnTo>
                  <a:lnTo>
                    <a:pt x="5951220" y="393700"/>
                  </a:lnTo>
                  <a:lnTo>
                    <a:pt x="5951220" y="78739"/>
                  </a:lnTo>
                  <a:lnTo>
                    <a:pt x="5945024" y="48113"/>
                  </a:lnTo>
                  <a:lnTo>
                    <a:pt x="5928137" y="23082"/>
                  </a:lnTo>
                  <a:lnTo>
                    <a:pt x="5903106" y="6195"/>
                  </a:lnTo>
                  <a:lnTo>
                    <a:pt x="5872480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0945" y="1373886"/>
              <a:ext cx="5951220" cy="472440"/>
            </a:xfrm>
            <a:custGeom>
              <a:avLst/>
              <a:gdLst/>
              <a:ahLst/>
              <a:cxnLst/>
              <a:rect l="l" t="t" r="r" b="b"/>
              <a:pathLst>
                <a:path w="5951220" h="472439">
                  <a:moveTo>
                    <a:pt x="0" y="78739"/>
                  </a:moveTo>
                  <a:lnTo>
                    <a:pt x="6188" y="48113"/>
                  </a:lnTo>
                  <a:lnTo>
                    <a:pt x="23063" y="23082"/>
                  </a:lnTo>
                  <a:lnTo>
                    <a:pt x="48091" y="6195"/>
                  </a:lnTo>
                  <a:lnTo>
                    <a:pt x="78740" y="0"/>
                  </a:lnTo>
                  <a:lnTo>
                    <a:pt x="5872480" y="0"/>
                  </a:lnTo>
                  <a:lnTo>
                    <a:pt x="5903106" y="6195"/>
                  </a:lnTo>
                  <a:lnTo>
                    <a:pt x="5928137" y="23082"/>
                  </a:lnTo>
                  <a:lnTo>
                    <a:pt x="5945024" y="48113"/>
                  </a:lnTo>
                  <a:lnTo>
                    <a:pt x="5951220" y="78739"/>
                  </a:lnTo>
                  <a:lnTo>
                    <a:pt x="5951220" y="393700"/>
                  </a:lnTo>
                  <a:lnTo>
                    <a:pt x="5945024" y="424326"/>
                  </a:lnTo>
                  <a:lnTo>
                    <a:pt x="5928137" y="449357"/>
                  </a:lnTo>
                  <a:lnTo>
                    <a:pt x="5903106" y="466244"/>
                  </a:lnTo>
                  <a:lnTo>
                    <a:pt x="5872480" y="472439"/>
                  </a:lnTo>
                  <a:lnTo>
                    <a:pt x="78740" y="472439"/>
                  </a:lnTo>
                  <a:lnTo>
                    <a:pt x="48091" y="466244"/>
                  </a:lnTo>
                  <a:lnTo>
                    <a:pt x="23063" y="449357"/>
                  </a:lnTo>
                  <a:lnTo>
                    <a:pt x="6188" y="424326"/>
                  </a:lnTo>
                  <a:lnTo>
                    <a:pt x="0" y="393700"/>
                  </a:lnTo>
                  <a:lnTo>
                    <a:pt x="0" y="78739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33094" y="1436954"/>
            <a:ext cx="7210425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solidFill>
                  <a:srgbClr val="F3F3F3"/>
                </a:solidFill>
                <a:latin typeface="Arial"/>
                <a:cs typeface="Arial"/>
              </a:rPr>
              <a:t>Оценка</a:t>
            </a:r>
            <a:r>
              <a:rPr sz="1800" b="1" spc="-10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F3F3F3"/>
                </a:solidFill>
                <a:latin typeface="Arial"/>
                <a:cs typeface="Arial"/>
              </a:rPr>
              <a:t>достижения</a:t>
            </a:r>
            <a:r>
              <a:rPr sz="1800" b="1" spc="-8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F3F3F3"/>
                </a:solidFill>
                <a:latin typeface="Arial"/>
                <a:cs typeface="Arial"/>
              </a:rPr>
              <a:t>планируемых</a:t>
            </a:r>
            <a:r>
              <a:rPr sz="1800" b="1" spc="-7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F3F3F3"/>
                </a:solidFill>
                <a:latin typeface="Arial"/>
                <a:cs typeface="Arial"/>
              </a:rPr>
              <a:t>результатов</a:t>
            </a:r>
            <a:r>
              <a:rPr sz="1800" b="1" spc="-6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F3F3F3"/>
                </a:solidFill>
                <a:latin typeface="Arial"/>
                <a:cs typeface="Arial"/>
              </a:rPr>
              <a:t>должна:</a:t>
            </a:r>
            <a:endParaRPr sz="1800">
              <a:latin typeface="Arial"/>
              <a:cs typeface="Arial"/>
            </a:endParaRPr>
          </a:p>
          <a:p>
            <a:pPr marL="184785" indent="-172720" algn="just">
              <a:lnSpc>
                <a:spcPts val="2010"/>
              </a:lnSpc>
              <a:spcBef>
                <a:spcPts val="1395"/>
              </a:spcBef>
              <a:buChar char="•"/>
              <a:tabLst>
                <a:tab pos="185420" algn="l"/>
              </a:tabLst>
            </a:pP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отражать</a:t>
            </a:r>
            <a:r>
              <a:rPr sz="1800" spc="-4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содержание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критерии</a:t>
            </a:r>
            <a:r>
              <a:rPr sz="18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оценки,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формы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представления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результатов</a:t>
            </a:r>
            <a:endParaRPr sz="1800">
              <a:latin typeface="Microsoft Sans Serif"/>
              <a:cs typeface="Microsoft Sans Serif"/>
            </a:endParaRPr>
          </a:p>
          <a:p>
            <a:pPr marL="184785" algn="just">
              <a:lnSpc>
                <a:spcPts val="2010"/>
              </a:lnSpc>
            </a:pP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ен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чной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деятельн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ти;</a:t>
            </a:r>
            <a:endParaRPr sz="1800">
              <a:latin typeface="Microsoft Sans Serif"/>
              <a:cs typeface="Microsoft Sans Serif"/>
            </a:endParaRPr>
          </a:p>
          <a:p>
            <a:pPr marL="184785" marR="6350" indent="-172720" algn="just">
              <a:lnSpc>
                <a:spcPts val="1860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обеспечивать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комплексный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подход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54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-2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оценке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результатов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освоения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рабочей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программы,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позволяющий</a:t>
            </a:r>
            <a:r>
              <a:rPr sz="1800" spc="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осуществлять</a:t>
            </a:r>
            <a:r>
              <a:rPr sz="1800" spc="12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оценку</a:t>
            </a:r>
            <a:r>
              <a:rPr sz="1800" spc="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предметных</a:t>
            </a:r>
            <a:r>
              <a:rPr sz="1800" spc="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мета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предметн</a:t>
            </a:r>
            <a:r>
              <a:rPr sz="1800" spc="-250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резу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ьтато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;</a:t>
            </a:r>
            <a:endParaRPr sz="1800">
              <a:latin typeface="Microsoft Sans Serif"/>
              <a:cs typeface="Microsoft Sans Serif"/>
            </a:endParaRPr>
          </a:p>
          <a:p>
            <a:pPr marL="184785" marR="5715" indent="-172720" algn="just">
              <a:lnSpc>
                <a:spcPct val="86000"/>
              </a:lnSpc>
              <a:spcBef>
                <a:spcPts val="300"/>
              </a:spcBef>
              <a:buChar char="•"/>
              <a:tabLst>
                <a:tab pos="185420" algn="l"/>
              </a:tabLst>
            </a:pP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предусматривать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оценку</a:t>
            </a:r>
            <a:r>
              <a:rPr sz="1800" spc="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учет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результатов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использования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разнообразных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 методов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и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форм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обучения,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которые</a:t>
            </a:r>
            <a:r>
              <a:rPr sz="1800" spc="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взаимно</a:t>
            </a:r>
            <a:r>
              <a:rPr sz="1800" spc="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дополняют</a:t>
            </a:r>
            <a:r>
              <a:rPr sz="1800" spc="9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друг</a:t>
            </a:r>
            <a:r>
              <a:rPr sz="1800" spc="13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друга,</a:t>
            </a:r>
            <a:r>
              <a:rPr sz="1800" spc="1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13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том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числе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проектов,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практических,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командных,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исследовательских,</a:t>
            </a:r>
            <a:r>
              <a:rPr sz="1800" spc="13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творческих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работ,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самоанализа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самооценки,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взаимооценки,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наблюдения,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испытаний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или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тестов,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динамических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показателей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освоения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навыков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знаний,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в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том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числе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формируемых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использованием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цифровых</a:t>
            </a:r>
            <a:r>
              <a:rPr sz="1800" spc="-4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технологий;</a:t>
            </a:r>
            <a:endParaRPr sz="1800">
              <a:latin typeface="Microsoft Sans Serif"/>
              <a:cs typeface="Microsoft Sans Serif"/>
            </a:endParaRPr>
          </a:p>
          <a:p>
            <a:pPr marL="184785" indent="-172720" algn="just">
              <a:lnSpc>
                <a:spcPct val="100000"/>
              </a:lnSpc>
              <a:spcBef>
                <a:spcPts val="15"/>
              </a:spcBef>
              <a:buChar char="•"/>
              <a:tabLst>
                <a:tab pos="185420" algn="l"/>
              </a:tabLst>
            </a:pP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предусматривать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оценку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динамики</a:t>
            </a:r>
            <a:r>
              <a:rPr sz="18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учебных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достижений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учеников;</a:t>
            </a:r>
            <a:endParaRPr sz="1800">
              <a:latin typeface="Microsoft Sans Serif"/>
              <a:cs typeface="Microsoft Sans Serif"/>
            </a:endParaRPr>
          </a:p>
          <a:p>
            <a:pPr marL="184785" marR="5080" indent="-172720" algn="just">
              <a:lnSpc>
                <a:spcPts val="1860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обеспечивать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объективной</a:t>
            </a:r>
            <a:r>
              <a:rPr sz="1800" spc="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информации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качестве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подготовки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учеников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13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интересах</a:t>
            </a:r>
            <a:r>
              <a:rPr sz="1800" spc="12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всех</a:t>
            </a:r>
            <a:r>
              <a:rPr sz="1800" spc="14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участников</a:t>
            </a:r>
            <a:r>
              <a:rPr sz="1800" spc="11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образовательных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отношений.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125" dirty="0"/>
              <a:t>22</a:t>
            </a:fld>
            <a:endParaRPr spc="-125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57371" y="284988"/>
            <a:ext cx="5398135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2000" spc="-215" dirty="0"/>
              <a:t>Подго</a:t>
            </a:r>
            <a:r>
              <a:rPr sz="2000" spc="-204" dirty="0"/>
              <a:t>товить</a:t>
            </a:r>
            <a:r>
              <a:rPr sz="2000" spc="-130" dirty="0"/>
              <a:t> </a:t>
            </a:r>
            <a:r>
              <a:rPr sz="2000" spc="-210" dirty="0"/>
              <a:t>раздел</a:t>
            </a:r>
            <a:r>
              <a:rPr sz="2000" spc="-140" dirty="0"/>
              <a:t> </a:t>
            </a:r>
            <a:r>
              <a:rPr sz="2000" spc="-229" dirty="0"/>
              <a:t>«Планируемы</a:t>
            </a:r>
            <a:r>
              <a:rPr sz="2000" spc="-195" dirty="0"/>
              <a:t>е</a:t>
            </a:r>
            <a:r>
              <a:rPr sz="2000" spc="-130" dirty="0"/>
              <a:t> </a:t>
            </a:r>
            <a:r>
              <a:rPr sz="2000" spc="-204" dirty="0"/>
              <a:t>результ</a:t>
            </a:r>
            <a:r>
              <a:rPr sz="2000" spc="-210" dirty="0"/>
              <a:t>а</a:t>
            </a:r>
            <a:r>
              <a:rPr sz="2000" spc="-204" dirty="0"/>
              <a:t>ты»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518" y="5215890"/>
            <a:ext cx="6643370" cy="923925"/>
          </a:xfrm>
          <a:custGeom>
            <a:avLst/>
            <a:gdLst/>
            <a:ahLst/>
            <a:cxnLst/>
            <a:rect l="l" t="t" r="r" b="b"/>
            <a:pathLst>
              <a:path w="6643370" h="923925">
                <a:moveTo>
                  <a:pt x="6643116" y="0"/>
                </a:moveTo>
                <a:lnTo>
                  <a:pt x="0" y="0"/>
                </a:lnTo>
                <a:lnTo>
                  <a:pt x="0" y="923544"/>
                </a:lnTo>
                <a:lnTo>
                  <a:pt x="6643116" y="923544"/>
                </a:lnTo>
                <a:lnTo>
                  <a:pt x="6643116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3884" y="284988"/>
            <a:ext cx="5157470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2000" spc="-225" dirty="0"/>
              <a:t>Соде</a:t>
            </a:r>
            <a:r>
              <a:rPr sz="2000" spc="-215" dirty="0"/>
              <a:t>р</a:t>
            </a:r>
            <a:r>
              <a:rPr sz="2000" spc="-229" dirty="0"/>
              <a:t>жани</a:t>
            </a:r>
            <a:r>
              <a:rPr sz="2000" spc="-200" dirty="0"/>
              <a:t>е</a:t>
            </a:r>
            <a:r>
              <a:rPr sz="2000" spc="-140" dirty="0"/>
              <a:t> </a:t>
            </a:r>
            <a:r>
              <a:rPr sz="2000" spc="-210" dirty="0"/>
              <a:t>уче</a:t>
            </a:r>
            <a:r>
              <a:rPr sz="2000" spc="-225" dirty="0"/>
              <a:t>бн</a:t>
            </a:r>
            <a:r>
              <a:rPr sz="2000" spc="-215" dirty="0"/>
              <a:t>о</a:t>
            </a:r>
            <a:r>
              <a:rPr sz="2000" spc="-185" dirty="0"/>
              <a:t>го</a:t>
            </a:r>
            <a:r>
              <a:rPr sz="2000" spc="-135" dirty="0"/>
              <a:t> </a:t>
            </a:r>
            <a:r>
              <a:rPr sz="2000" spc="-225" dirty="0"/>
              <a:t>п</a:t>
            </a:r>
            <a:r>
              <a:rPr sz="2000" spc="-215" dirty="0"/>
              <a:t>р</a:t>
            </a:r>
            <a:r>
              <a:rPr sz="2000" spc="-220" dirty="0"/>
              <a:t>ед</a:t>
            </a:r>
            <a:r>
              <a:rPr sz="2000" spc="-275" dirty="0"/>
              <a:t>м</a:t>
            </a:r>
            <a:r>
              <a:rPr sz="2000" spc="-200" dirty="0"/>
              <a:t>ета</a:t>
            </a:r>
            <a:r>
              <a:rPr sz="2000" spc="-100" dirty="0"/>
              <a:t>,</a:t>
            </a:r>
            <a:r>
              <a:rPr sz="2000" spc="-145" dirty="0"/>
              <a:t> </a:t>
            </a:r>
            <a:r>
              <a:rPr sz="2000" spc="-185" dirty="0"/>
              <a:t>к</a:t>
            </a:r>
            <a:r>
              <a:rPr sz="2000" spc="-210" dirty="0"/>
              <a:t>у</a:t>
            </a:r>
            <a:r>
              <a:rPr sz="2000" spc="-180" dirty="0"/>
              <a:t>рса,</a:t>
            </a:r>
            <a:r>
              <a:rPr sz="2000" spc="-114" dirty="0"/>
              <a:t> </a:t>
            </a:r>
            <a:r>
              <a:rPr sz="2000" spc="-225" dirty="0"/>
              <a:t>модуля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357377" y="1215389"/>
            <a:ext cx="3644265" cy="646430"/>
          </a:xfrm>
          <a:custGeom>
            <a:avLst/>
            <a:gdLst/>
            <a:ahLst/>
            <a:cxnLst/>
            <a:rect l="l" t="t" r="r" b="b"/>
            <a:pathLst>
              <a:path w="3644265" h="646430">
                <a:moveTo>
                  <a:pt x="3643884" y="0"/>
                </a:moveTo>
                <a:lnTo>
                  <a:pt x="0" y="0"/>
                </a:lnTo>
                <a:lnTo>
                  <a:pt x="0" y="646176"/>
                </a:lnTo>
                <a:lnTo>
                  <a:pt x="3643884" y="646176"/>
                </a:lnTo>
                <a:lnTo>
                  <a:pt x="3643884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7377" y="1215389"/>
            <a:ext cx="3644265" cy="646430"/>
          </a:xfrm>
          <a:prstGeom prst="rect">
            <a:avLst/>
          </a:prstGeom>
          <a:ln w="28575">
            <a:solidFill>
              <a:srgbClr val="043C5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spc="-2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п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ь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р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а</a:t>
            </a:r>
            <a:r>
              <a:rPr sz="1800" b="1" spc="-165" dirty="0">
                <a:solidFill>
                  <a:srgbClr val="1C2043"/>
                </a:solidFill>
                <a:latin typeface="Arial"/>
                <a:cs typeface="Arial"/>
              </a:rPr>
              <a:t>з</a:t>
            </a:r>
            <a:r>
              <a:rPr sz="1800" b="1" spc="-215" dirty="0">
                <a:solidFill>
                  <a:srgbClr val="1C2043"/>
                </a:solidFill>
                <a:latin typeface="Arial"/>
                <a:cs typeface="Arial"/>
              </a:rPr>
              <a:t>д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15" dirty="0">
                <a:solidFill>
                  <a:srgbClr val="1C2043"/>
                </a:solidFill>
                <a:latin typeface="Arial"/>
                <a:cs typeface="Arial"/>
              </a:rPr>
              <a:t>лы</a:t>
            </a:r>
            <a:r>
              <a:rPr sz="1800" b="1" spc="-7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80" dirty="0">
                <a:solidFill>
                  <a:srgbClr val="1C2043"/>
                </a:solidFill>
                <a:latin typeface="Arial"/>
                <a:cs typeface="Arial"/>
              </a:rPr>
              <a:t>и/или</a:t>
            </a:r>
            <a:r>
              <a:rPr sz="1800" b="1" spc="-8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60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29" dirty="0">
                <a:solidFill>
                  <a:srgbClr val="1C2043"/>
                </a:solidFill>
                <a:latin typeface="Arial"/>
                <a:cs typeface="Arial"/>
              </a:rPr>
              <a:t>мы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ного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предмета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800" spc="-4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мод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ля</a:t>
            </a:r>
            <a:r>
              <a:rPr sz="1800" spc="-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ил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рса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615" y="1929383"/>
            <a:ext cx="3644265" cy="1754505"/>
          </a:xfrm>
          <a:prstGeom prst="rect">
            <a:avLst/>
          </a:prstGeom>
          <a:solidFill>
            <a:srgbClr val="DFF4F6"/>
          </a:solidFill>
        </p:spPr>
        <p:txBody>
          <a:bodyPr vert="horz" wrap="square" lIns="0" tIns="41275" rIns="0" bIns="0" rtlCol="0">
            <a:spAutoFit/>
          </a:bodyPr>
          <a:lstStyle/>
          <a:p>
            <a:pPr marL="265430" marR="193675" indent="-173990">
              <a:lnSpc>
                <a:spcPct val="100000"/>
              </a:lnSpc>
              <a:spcBef>
                <a:spcPts val="325"/>
              </a:spcBef>
              <a:buFont typeface="Wingdings"/>
              <a:buChar char=""/>
              <a:tabLst>
                <a:tab pos="266065" algn="l"/>
              </a:tabLst>
            </a:pP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содержательный</a:t>
            </a:r>
            <a:r>
              <a:rPr sz="1800" spc="-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раздел</a:t>
            </a:r>
            <a:r>
              <a:rPr sz="1800" spc="-4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примерной </a:t>
            </a:r>
            <a:r>
              <a:rPr sz="1800" spc="-4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6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5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35" dirty="0">
                <a:solidFill>
                  <a:srgbClr val="1C2043"/>
                </a:solidFill>
                <a:latin typeface="Microsoft Sans Serif"/>
                <a:cs typeface="Microsoft Sans Serif"/>
              </a:rPr>
              <a:t>П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;</a:t>
            </a:r>
            <a:endParaRPr sz="1800">
              <a:latin typeface="Microsoft Sans Serif"/>
              <a:cs typeface="Microsoft Sans Serif"/>
            </a:endParaRPr>
          </a:p>
          <a:p>
            <a:pPr marL="265430" marR="447040" indent="-173990">
              <a:lnSpc>
                <a:spcPct val="100000"/>
              </a:lnSpc>
              <a:buFont typeface="Wingdings"/>
              <a:buChar char=""/>
              <a:tabLst>
                <a:tab pos="266065" algn="l"/>
              </a:tabLst>
            </a:pP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опи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ани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245" dirty="0">
                <a:solidFill>
                  <a:srgbClr val="1C2043"/>
                </a:solidFill>
                <a:latin typeface="Microsoft Sans Serif"/>
                <a:cs typeface="Microsoft Sans Serif"/>
              </a:rPr>
              <a:t>амм</a:t>
            </a:r>
            <a:r>
              <a:rPr sz="1800" spc="-100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8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кот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120" dirty="0">
                <a:solidFill>
                  <a:srgbClr val="1C2043"/>
                </a:solidFill>
                <a:latin typeface="Microsoft Sans Serif"/>
                <a:cs typeface="Microsoft Sans Serif"/>
              </a:rPr>
              <a:t>е 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длаг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ют</a:t>
            </a:r>
            <a:r>
              <a:rPr sz="1800" spc="-3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ор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3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ников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из  </a:t>
            </a:r>
            <a:r>
              <a:rPr sz="1800" spc="-270" dirty="0">
                <a:solidFill>
                  <a:srgbClr val="1C2043"/>
                </a:solidFill>
                <a:latin typeface="Microsoft Sans Serif"/>
                <a:cs typeface="Microsoft Sans Serif"/>
              </a:rPr>
              <a:t>ф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де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альн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г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пер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чня;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44517" y="1215389"/>
            <a:ext cx="4572000" cy="646430"/>
          </a:xfrm>
          <a:custGeom>
            <a:avLst/>
            <a:gdLst/>
            <a:ahLst/>
            <a:cxnLst/>
            <a:rect l="l" t="t" r="r" b="b"/>
            <a:pathLst>
              <a:path w="4572000" h="646430">
                <a:moveTo>
                  <a:pt x="4571999" y="0"/>
                </a:moveTo>
                <a:lnTo>
                  <a:pt x="0" y="0"/>
                </a:lnTo>
                <a:lnTo>
                  <a:pt x="0" y="646176"/>
                </a:lnTo>
                <a:lnTo>
                  <a:pt x="4571999" y="646176"/>
                </a:lnTo>
                <a:lnTo>
                  <a:pt x="4571999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44517" y="1215389"/>
            <a:ext cx="4572000" cy="646430"/>
          </a:xfrm>
          <a:prstGeom prst="rect">
            <a:avLst/>
          </a:prstGeom>
          <a:ln w="28575">
            <a:solidFill>
              <a:srgbClr val="043C5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ст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ь</a:t>
            </a:r>
            <a:r>
              <a:rPr sz="18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соде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270" dirty="0">
                <a:solidFill>
                  <a:srgbClr val="1C2043"/>
                </a:solidFill>
                <a:latin typeface="Microsoft Sans Serif"/>
                <a:cs typeface="Microsoft Sans Serif"/>
              </a:rPr>
              <a:t>ж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нии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ра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очи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800" spc="-2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гр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270" dirty="0">
                <a:solidFill>
                  <a:srgbClr val="1C2043"/>
                </a:solidFill>
                <a:latin typeface="Microsoft Sans Serif"/>
                <a:cs typeface="Microsoft Sans Serif"/>
              </a:rPr>
              <a:t>мм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165" dirty="0">
                <a:solidFill>
                  <a:srgbClr val="1C2043"/>
                </a:solidFill>
                <a:latin typeface="Arial"/>
                <a:cs typeface="Arial"/>
              </a:rPr>
              <a:t>к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онце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ц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и</a:t>
            </a:r>
            <a:r>
              <a:rPr sz="1800" b="1" spc="-8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пр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по</a:t>
            </a:r>
            <a:r>
              <a:rPr sz="1800" b="1" spc="-220" dirty="0">
                <a:solidFill>
                  <a:srgbClr val="1C2043"/>
                </a:solidFill>
                <a:latin typeface="Arial"/>
                <a:cs typeface="Arial"/>
              </a:rPr>
              <a:t>д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ава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н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ия</a:t>
            </a:r>
            <a:r>
              <a:rPr sz="1800" b="1" spc="-6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у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ч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б</a:t>
            </a:r>
            <a:r>
              <a:rPr sz="1800" b="1" spc="-225" dirty="0">
                <a:solidFill>
                  <a:srgbClr val="1C2043"/>
                </a:solidFill>
                <a:latin typeface="Arial"/>
                <a:cs typeface="Arial"/>
              </a:rPr>
              <a:t>ны</a:t>
            </a:r>
            <a:r>
              <a:rPr sz="1800" b="1" spc="-165" dirty="0">
                <a:solidFill>
                  <a:srgbClr val="1C2043"/>
                </a:solidFill>
                <a:latin typeface="Arial"/>
                <a:cs typeface="Arial"/>
              </a:rPr>
              <a:t>х</a:t>
            </a:r>
            <a:r>
              <a:rPr sz="1800" b="1" spc="-6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пр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25" dirty="0">
                <a:solidFill>
                  <a:srgbClr val="1C2043"/>
                </a:solidFill>
                <a:latin typeface="Arial"/>
                <a:cs typeface="Arial"/>
              </a:rPr>
              <a:t>дм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160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1800" b="1" spc="-180" dirty="0">
                <a:solidFill>
                  <a:srgbClr val="1C2043"/>
                </a:solidFill>
                <a:latin typeface="Arial"/>
                <a:cs typeface="Arial"/>
              </a:rPr>
              <a:t>в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3755" y="1929383"/>
            <a:ext cx="4572000" cy="1754505"/>
          </a:xfrm>
          <a:prstGeom prst="rect">
            <a:avLst/>
          </a:prstGeom>
          <a:solidFill>
            <a:srgbClr val="DFF4F6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Вс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ег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ли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1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3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кон</a:t>
            </a:r>
            <a:r>
              <a:rPr sz="18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еп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ий:</a:t>
            </a:r>
            <a:endParaRPr sz="1800">
              <a:latin typeface="Microsoft Sans Serif"/>
              <a:cs typeface="Microsoft Sans Serif"/>
            </a:endParaRPr>
          </a:p>
          <a:p>
            <a:pPr marL="91440" marR="130810">
              <a:lnSpc>
                <a:spcPct val="100000"/>
              </a:lnSpc>
            </a:pP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истории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России,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химии,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физике,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астрономии,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265" dirty="0">
                <a:solidFill>
                  <a:srgbClr val="1C2043"/>
                </a:solidFill>
                <a:latin typeface="Microsoft Sans Serif"/>
                <a:cs typeface="Microsoft Sans Serif"/>
              </a:rPr>
              <a:t>щ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нанию,</a:t>
            </a:r>
            <a:r>
              <a:rPr sz="1800" spc="-2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ге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гр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фии,</a:t>
            </a:r>
            <a:r>
              <a:rPr sz="1800" spc="-3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6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Ж,</a:t>
            </a:r>
            <a:r>
              <a:rPr sz="18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физк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льту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, 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800" spc="-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хнологии</a:t>
            </a:r>
            <a:r>
              <a:rPr sz="1800" spc="-95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му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яз</a:t>
            </a:r>
            <a:r>
              <a:rPr sz="1800" spc="-254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20" dirty="0">
                <a:solidFill>
                  <a:srgbClr val="1C2043"/>
                </a:solidFill>
                <a:latin typeface="Microsoft Sans Serif"/>
                <a:cs typeface="Microsoft Sans Serif"/>
              </a:rPr>
              <a:t>и 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тур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800" spc="-3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мате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матике,</a:t>
            </a:r>
            <a:r>
              <a:rPr sz="1800" spc="-4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нов</a:t>
            </a:r>
            <a:r>
              <a:rPr sz="18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ом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285" dirty="0">
                <a:solidFill>
                  <a:srgbClr val="1C2043"/>
                </a:solidFill>
                <a:latin typeface="Microsoft Sans Serif"/>
                <a:cs typeface="Microsoft Sans Serif"/>
              </a:rPr>
              <a:t>М</a:t>
            </a:r>
            <a:r>
              <a:rPr sz="1800" spc="-345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по 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еч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ест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енн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800" spc="-2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рии.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01230" y="4058602"/>
            <a:ext cx="7958455" cy="952500"/>
            <a:chOff x="701230" y="4058602"/>
            <a:chExt cx="7958455" cy="952500"/>
          </a:xfrm>
        </p:grpSpPr>
        <p:sp>
          <p:nvSpPr>
            <p:cNvPr id="11" name="object 11"/>
            <p:cNvSpPr/>
            <p:nvPr/>
          </p:nvSpPr>
          <p:spPr>
            <a:xfrm>
              <a:off x="715518" y="4072890"/>
              <a:ext cx="7929880" cy="923925"/>
            </a:xfrm>
            <a:custGeom>
              <a:avLst/>
              <a:gdLst/>
              <a:ahLst/>
              <a:cxnLst/>
              <a:rect l="l" t="t" r="r" b="b"/>
              <a:pathLst>
                <a:path w="7929880" h="923925">
                  <a:moveTo>
                    <a:pt x="7929372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7929372" y="923544"/>
                  </a:lnTo>
                  <a:lnTo>
                    <a:pt x="792937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5518" y="4072890"/>
              <a:ext cx="7929880" cy="923925"/>
            </a:xfrm>
            <a:custGeom>
              <a:avLst/>
              <a:gdLst/>
              <a:ahLst/>
              <a:cxnLst/>
              <a:rect l="l" t="t" r="r" b="b"/>
              <a:pathLst>
                <a:path w="7929880" h="923925">
                  <a:moveTo>
                    <a:pt x="0" y="923544"/>
                  </a:moveTo>
                  <a:lnTo>
                    <a:pt x="7929372" y="923544"/>
                  </a:lnTo>
                  <a:lnTo>
                    <a:pt x="7929372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28575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44295" y="4101465"/>
            <a:ext cx="6199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Единственное</a:t>
            </a:r>
            <a:r>
              <a:rPr sz="1800" spc="31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дополнение</a:t>
            </a:r>
            <a:r>
              <a:rPr sz="1800" spc="33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54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34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общей</a:t>
            </a:r>
            <a:r>
              <a:rPr sz="1800" spc="31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структуре</a:t>
            </a:r>
            <a:r>
              <a:rPr sz="1800" spc="33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рабочих</a:t>
            </a:r>
            <a:r>
              <a:rPr sz="1800" spc="32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</a:t>
            </a:r>
            <a:r>
              <a:rPr sz="1800" spc="32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290" dirty="0">
                <a:solidFill>
                  <a:srgbClr val="1C2043"/>
                </a:solidFill>
                <a:latin typeface="Microsoft Sans Serif"/>
                <a:cs typeface="Microsoft Sans Serif"/>
              </a:rPr>
              <a:t>–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18856" y="4101465"/>
            <a:ext cx="9474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24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рабочих</a:t>
            </a:r>
            <a:endParaRPr sz="1800">
              <a:latin typeface="Microsoft Sans Serif"/>
              <a:cs typeface="Microsoft Sans Serif"/>
            </a:endParaRPr>
          </a:p>
          <a:p>
            <a:pPr marL="234950">
              <a:lnSpc>
                <a:spcPct val="100000"/>
              </a:lnSpc>
            </a:pPr>
            <a:r>
              <a:rPr sz="1800" b="1" spc="-285" dirty="0">
                <a:solidFill>
                  <a:srgbClr val="1C2043"/>
                </a:solidFill>
                <a:latin typeface="Arial"/>
                <a:cs typeface="Arial"/>
              </a:rPr>
              <a:t>ф</a:t>
            </a:r>
            <a:r>
              <a:rPr sz="1800" b="1" spc="-215" dirty="0">
                <a:solidFill>
                  <a:srgbClr val="1C2043"/>
                </a:solidFill>
                <a:latin typeface="Arial"/>
                <a:cs typeface="Arial"/>
              </a:rPr>
              <a:t>ормы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3191" y="4375784"/>
            <a:ext cx="68364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2860" algn="l"/>
                <a:tab pos="2109470" algn="l"/>
                <a:tab pos="3367404" algn="l"/>
                <a:tab pos="4864100" algn="l"/>
                <a:tab pos="6168390" algn="l"/>
              </a:tabLst>
            </a:pP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программах	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курсов	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внеурочной	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деятельности,	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необходимо	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указать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проведения</a:t>
            </a:r>
            <a:r>
              <a:rPr sz="1800" b="1" spc="-6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занятий</a:t>
            </a:r>
            <a:r>
              <a:rPr sz="1800" b="1" spc="-6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с</a:t>
            </a:r>
            <a:r>
              <a:rPr sz="1800" b="1" spc="-8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детьми</a:t>
            </a:r>
            <a:r>
              <a:rPr sz="1800" b="1" spc="-7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1C2043"/>
                </a:solidFill>
                <a:latin typeface="Microsoft Sans Serif"/>
                <a:cs typeface="Microsoft Sans Serif"/>
              </a:rPr>
              <a:t>(</a:t>
            </a:r>
            <a:r>
              <a:rPr sz="1800" u="heavy" spc="-135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Microsoft Sans Serif"/>
                <a:cs typeface="Microsoft Sans Serif"/>
              </a:rPr>
              <a:t>п.</a:t>
            </a:r>
            <a:r>
              <a:rPr sz="1800" u="heavy" spc="-7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heavy" spc="-165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Microsoft Sans Serif"/>
                <a:cs typeface="Microsoft Sans Serif"/>
              </a:rPr>
              <a:t>31.1</a:t>
            </a:r>
            <a:r>
              <a:rPr sz="1800" u="heavy" spc="-4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heavy" spc="-285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Microsoft Sans Serif"/>
                <a:cs typeface="Microsoft Sans Serif"/>
              </a:rPr>
              <a:t>ФГОС</a:t>
            </a:r>
            <a:r>
              <a:rPr sz="1800" u="heavy" spc="-254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heavy" spc="-21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Microsoft Sans Serif"/>
                <a:cs typeface="Microsoft Sans Serif"/>
              </a:rPr>
              <a:t>НОО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u="heavy" spc="-15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Microsoft Sans Serif"/>
                <a:cs typeface="Microsoft Sans Serif"/>
              </a:rPr>
              <a:t>п.</a:t>
            </a:r>
            <a:r>
              <a:rPr sz="1800" u="heavy" spc="-6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heavy" spc="-165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Microsoft Sans Serif"/>
                <a:cs typeface="Microsoft Sans Serif"/>
              </a:rPr>
              <a:t>32.1</a:t>
            </a:r>
            <a:r>
              <a:rPr sz="1800" u="heavy" spc="-4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heavy" spc="-285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Microsoft Sans Serif"/>
                <a:cs typeface="Microsoft Sans Serif"/>
              </a:rPr>
              <a:t>ФГОС</a:t>
            </a:r>
            <a:r>
              <a:rPr sz="1800" u="heavy" spc="-26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heavy" spc="-22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Microsoft Sans Serif"/>
                <a:cs typeface="Microsoft Sans Serif"/>
              </a:rPr>
              <a:t>ООО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)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14718" y="3772090"/>
            <a:ext cx="600075" cy="600075"/>
            <a:chOff x="414718" y="3772090"/>
            <a:chExt cx="600075" cy="600075"/>
          </a:xfrm>
        </p:grpSpPr>
        <p:sp>
          <p:nvSpPr>
            <p:cNvPr id="17" name="object 17"/>
            <p:cNvSpPr/>
            <p:nvPr/>
          </p:nvSpPr>
          <p:spPr>
            <a:xfrm>
              <a:off x="429005" y="378637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401" y="3738"/>
                  </a:lnTo>
                  <a:lnTo>
                    <a:pt x="195432" y="14563"/>
                  </a:lnTo>
                  <a:lnTo>
                    <a:pt x="154433" y="31886"/>
                  </a:lnTo>
                  <a:lnTo>
                    <a:pt x="116991" y="55120"/>
                  </a:lnTo>
                  <a:lnTo>
                    <a:pt x="83696" y="83677"/>
                  </a:lnTo>
                  <a:lnTo>
                    <a:pt x="55134" y="116970"/>
                  </a:lnTo>
                  <a:lnTo>
                    <a:pt x="31895" y="154411"/>
                  </a:lnTo>
                  <a:lnTo>
                    <a:pt x="14568" y="195413"/>
                  </a:lnTo>
                  <a:lnTo>
                    <a:pt x="3740" y="239388"/>
                  </a:lnTo>
                  <a:lnTo>
                    <a:pt x="0" y="285750"/>
                  </a:lnTo>
                  <a:lnTo>
                    <a:pt x="3740" y="332111"/>
                  </a:lnTo>
                  <a:lnTo>
                    <a:pt x="14568" y="376086"/>
                  </a:lnTo>
                  <a:lnTo>
                    <a:pt x="31895" y="417088"/>
                  </a:lnTo>
                  <a:lnTo>
                    <a:pt x="55134" y="454529"/>
                  </a:lnTo>
                  <a:lnTo>
                    <a:pt x="83696" y="487822"/>
                  </a:lnTo>
                  <a:lnTo>
                    <a:pt x="116991" y="516379"/>
                  </a:lnTo>
                  <a:lnTo>
                    <a:pt x="154433" y="539613"/>
                  </a:lnTo>
                  <a:lnTo>
                    <a:pt x="195432" y="556936"/>
                  </a:lnTo>
                  <a:lnTo>
                    <a:pt x="239401" y="567761"/>
                  </a:lnTo>
                  <a:lnTo>
                    <a:pt x="285750" y="571500"/>
                  </a:lnTo>
                  <a:lnTo>
                    <a:pt x="332098" y="567761"/>
                  </a:lnTo>
                  <a:lnTo>
                    <a:pt x="376067" y="556936"/>
                  </a:lnTo>
                  <a:lnTo>
                    <a:pt x="417066" y="539613"/>
                  </a:lnTo>
                  <a:lnTo>
                    <a:pt x="454508" y="516379"/>
                  </a:lnTo>
                  <a:lnTo>
                    <a:pt x="487803" y="487822"/>
                  </a:lnTo>
                  <a:lnTo>
                    <a:pt x="516365" y="454529"/>
                  </a:lnTo>
                  <a:lnTo>
                    <a:pt x="539604" y="417088"/>
                  </a:lnTo>
                  <a:lnTo>
                    <a:pt x="556931" y="376086"/>
                  </a:lnTo>
                  <a:lnTo>
                    <a:pt x="567759" y="332111"/>
                  </a:lnTo>
                  <a:lnTo>
                    <a:pt x="571500" y="285750"/>
                  </a:lnTo>
                  <a:lnTo>
                    <a:pt x="567759" y="239388"/>
                  </a:lnTo>
                  <a:lnTo>
                    <a:pt x="556931" y="195413"/>
                  </a:lnTo>
                  <a:lnTo>
                    <a:pt x="539604" y="154411"/>
                  </a:lnTo>
                  <a:lnTo>
                    <a:pt x="516365" y="116970"/>
                  </a:lnTo>
                  <a:lnTo>
                    <a:pt x="487803" y="83677"/>
                  </a:lnTo>
                  <a:lnTo>
                    <a:pt x="454508" y="55120"/>
                  </a:lnTo>
                  <a:lnTo>
                    <a:pt x="417066" y="31886"/>
                  </a:lnTo>
                  <a:lnTo>
                    <a:pt x="376067" y="14563"/>
                  </a:lnTo>
                  <a:lnTo>
                    <a:pt x="332098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D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9005" y="378637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40" y="239388"/>
                  </a:lnTo>
                  <a:lnTo>
                    <a:pt x="14568" y="195413"/>
                  </a:lnTo>
                  <a:lnTo>
                    <a:pt x="31895" y="154411"/>
                  </a:lnTo>
                  <a:lnTo>
                    <a:pt x="55134" y="116970"/>
                  </a:lnTo>
                  <a:lnTo>
                    <a:pt x="83696" y="83677"/>
                  </a:lnTo>
                  <a:lnTo>
                    <a:pt x="116991" y="55120"/>
                  </a:lnTo>
                  <a:lnTo>
                    <a:pt x="154433" y="31886"/>
                  </a:lnTo>
                  <a:lnTo>
                    <a:pt x="195432" y="14563"/>
                  </a:lnTo>
                  <a:lnTo>
                    <a:pt x="239401" y="3738"/>
                  </a:lnTo>
                  <a:lnTo>
                    <a:pt x="285750" y="0"/>
                  </a:lnTo>
                  <a:lnTo>
                    <a:pt x="332098" y="3738"/>
                  </a:lnTo>
                  <a:lnTo>
                    <a:pt x="376067" y="14563"/>
                  </a:lnTo>
                  <a:lnTo>
                    <a:pt x="417066" y="31886"/>
                  </a:lnTo>
                  <a:lnTo>
                    <a:pt x="454508" y="55120"/>
                  </a:lnTo>
                  <a:lnTo>
                    <a:pt x="487803" y="83677"/>
                  </a:lnTo>
                  <a:lnTo>
                    <a:pt x="516365" y="116970"/>
                  </a:lnTo>
                  <a:lnTo>
                    <a:pt x="539604" y="154411"/>
                  </a:lnTo>
                  <a:lnTo>
                    <a:pt x="556931" y="195413"/>
                  </a:lnTo>
                  <a:lnTo>
                    <a:pt x="567759" y="239388"/>
                  </a:lnTo>
                  <a:lnTo>
                    <a:pt x="571500" y="285750"/>
                  </a:lnTo>
                  <a:lnTo>
                    <a:pt x="567759" y="332111"/>
                  </a:lnTo>
                  <a:lnTo>
                    <a:pt x="556931" y="376086"/>
                  </a:lnTo>
                  <a:lnTo>
                    <a:pt x="539604" y="417088"/>
                  </a:lnTo>
                  <a:lnTo>
                    <a:pt x="516365" y="454529"/>
                  </a:lnTo>
                  <a:lnTo>
                    <a:pt x="487803" y="487822"/>
                  </a:lnTo>
                  <a:lnTo>
                    <a:pt x="454508" y="516379"/>
                  </a:lnTo>
                  <a:lnTo>
                    <a:pt x="417066" y="539613"/>
                  </a:lnTo>
                  <a:lnTo>
                    <a:pt x="376067" y="556936"/>
                  </a:lnTo>
                  <a:lnTo>
                    <a:pt x="332098" y="567761"/>
                  </a:lnTo>
                  <a:lnTo>
                    <a:pt x="285750" y="571500"/>
                  </a:lnTo>
                  <a:lnTo>
                    <a:pt x="239401" y="567761"/>
                  </a:lnTo>
                  <a:lnTo>
                    <a:pt x="195432" y="556936"/>
                  </a:lnTo>
                  <a:lnTo>
                    <a:pt x="154433" y="539613"/>
                  </a:lnTo>
                  <a:lnTo>
                    <a:pt x="116991" y="516379"/>
                  </a:lnTo>
                  <a:lnTo>
                    <a:pt x="83696" y="487822"/>
                  </a:lnTo>
                  <a:lnTo>
                    <a:pt x="55134" y="454529"/>
                  </a:lnTo>
                  <a:lnTo>
                    <a:pt x="31895" y="417088"/>
                  </a:lnTo>
                  <a:lnTo>
                    <a:pt x="14568" y="376086"/>
                  </a:lnTo>
                  <a:lnTo>
                    <a:pt x="3740" y="332111"/>
                  </a:lnTo>
                  <a:lnTo>
                    <a:pt x="0" y="285750"/>
                  </a:lnTo>
                  <a:close/>
                </a:path>
              </a:pathLst>
            </a:custGeom>
            <a:ln w="28575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63041" y="3909441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C2043"/>
                </a:solidFill>
                <a:latin typeface="Arial Black"/>
                <a:cs typeface="Arial Black"/>
              </a:rPr>
              <a:t>!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125" dirty="0"/>
              <a:t>23</a:t>
            </a:fld>
            <a:endParaRPr spc="-125" dirty="0"/>
          </a:p>
        </p:txBody>
      </p:sp>
      <p:sp>
        <p:nvSpPr>
          <p:cNvPr id="20" name="object 20"/>
          <p:cNvSpPr txBox="1"/>
          <p:nvPr/>
        </p:nvSpPr>
        <p:spPr>
          <a:xfrm>
            <a:off x="715518" y="5215890"/>
            <a:ext cx="6643370" cy="923925"/>
          </a:xfrm>
          <a:prstGeom prst="rect">
            <a:avLst/>
          </a:prstGeom>
          <a:ln w="28575">
            <a:solidFill>
              <a:srgbClr val="5DC9D1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170" marR="83820" algn="just">
              <a:lnSpc>
                <a:spcPct val="100000"/>
              </a:lnSpc>
              <a:spcBef>
                <a:spcPts val="325"/>
              </a:spcBef>
            </a:pP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По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 желанию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можно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приложить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54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-2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рабочей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программе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дополнительные 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материалы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.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Например,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перечень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оценочных,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учебных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методических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мате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ри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лов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800" spc="-3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кот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п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ани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пользов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ь</a:t>
            </a:r>
            <a:r>
              <a:rPr sz="1800" spc="-2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аб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284988"/>
            <a:ext cx="5303520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2400935">
              <a:lnSpc>
                <a:spcPct val="100000"/>
              </a:lnSpc>
              <a:spcBef>
                <a:spcPts val="320"/>
              </a:spcBef>
            </a:pPr>
            <a:r>
              <a:rPr sz="2000" b="0" spc="-215" dirty="0">
                <a:latin typeface="Microsoft Sans Serif"/>
                <a:cs typeface="Microsoft Sans Serif"/>
              </a:rPr>
              <a:t>Темат</a:t>
            </a:r>
            <a:r>
              <a:rPr sz="2000" b="0" spc="-204" dirty="0">
                <a:latin typeface="Microsoft Sans Serif"/>
                <a:cs typeface="Microsoft Sans Serif"/>
              </a:rPr>
              <a:t>и</a:t>
            </a:r>
            <a:r>
              <a:rPr sz="2000" b="0" spc="-210" dirty="0">
                <a:latin typeface="Microsoft Sans Serif"/>
                <a:cs typeface="Microsoft Sans Serif"/>
              </a:rPr>
              <a:t>че</a:t>
            </a:r>
            <a:r>
              <a:rPr sz="2000" b="0" spc="-200" dirty="0">
                <a:latin typeface="Microsoft Sans Serif"/>
                <a:cs typeface="Microsoft Sans Serif"/>
              </a:rPr>
              <a:t>с</a:t>
            </a:r>
            <a:r>
              <a:rPr sz="2000" b="0" spc="-229" dirty="0">
                <a:latin typeface="Microsoft Sans Serif"/>
                <a:cs typeface="Microsoft Sans Serif"/>
              </a:rPr>
              <a:t>ко</a:t>
            </a:r>
            <a:r>
              <a:rPr sz="2000" b="0" spc="-235" dirty="0">
                <a:latin typeface="Microsoft Sans Serif"/>
                <a:cs typeface="Microsoft Sans Serif"/>
              </a:rPr>
              <a:t>е</a:t>
            </a:r>
            <a:r>
              <a:rPr sz="2000" b="0" spc="-114" dirty="0">
                <a:latin typeface="Microsoft Sans Serif"/>
                <a:cs typeface="Microsoft Sans Serif"/>
              </a:rPr>
              <a:t> </a:t>
            </a:r>
            <a:r>
              <a:rPr sz="2000" b="0" spc="-210" dirty="0">
                <a:latin typeface="Microsoft Sans Serif"/>
                <a:cs typeface="Microsoft Sans Serif"/>
              </a:rPr>
              <a:t>план</a:t>
            </a:r>
            <a:r>
              <a:rPr sz="2000" b="0" spc="-200" dirty="0">
                <a:latin typeface="Microsoft Sans Serif"/>
                <a:cs typeface="Microsoft Sans Serif"/>
              </a:rPr>
              <a:t>и</a:t>
            </a:r>
            <a:r>
              <a:rPr sz="2000" b="0" spc="-204" dirty="0">
                <a:latin typeface="Microsoft Sans Serif"/>
                <a:cs typeface="Microsoft Sans Serif"/>
              </a:rPr>
              <a:t>рование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4718" y="1009078"/>
            <a:ext cx="8316595" cy="1626235"/>
            <a:chOff x="414718" y="1009078"/>
            <a:chExt cx="8316595" cy="1626235"/>
          </a:xfrm>
        </p:grpSpPr>
        <p:sp>
          <p:nvSpPr>
            <p:cNvPr id="4" name="object 4"/>
            <p:cNvSpPr/>
            <p:nvPr/>
          </p:nvSpPr>
          <p:spPr>
            <a:xfrm>
              <a:off x="429005" y="1259586"/>
              <a:ext cx="8288020" cy="1361440"/>
            </a:xfrm>
            <a:custGeom>
              <a:avLst/>
              <a:gdLst/>
              <a:ahLst/>
              <a:cxnLst/>
              <a:rect l="l" t="t" r="r" b="b"/>
              <a:pathLst>
                <a:path w="8288020" h="1361439">
                  <a:moveTo>
                    <a:pt x="8287511" y="0"/>
                  </a:moveTo>
                  <a:lnTo>
                    <a:pt x="0" y="0"/>
                  </a:lnTo>
                  <a:lnTo>
                    <a:pt x="0" y="1360932"/>
                  </a:lnTo>
                  <a:lnTo>
                    <a:pt x="8287511" y="1360932"/>
                  </a:lnTo>
                  <a:lnTo>
                    <a:pt x="8287511" y="0"/>
                  </a:lnTo>
                  <a:close/>
                </a:path>
              </a:pathLst>
            </a:custGeom>
            <a:solidFill>
              <a:srgbClr val="FFEB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005" y="1259586"/>
              <a:ext cx="8288020" cy="1361440"/>
            </a:xfrm>
            <a:custGeom>
              <a:avLst/>
              <a:gdLst/>
              <a:ahLst/>
              <a:cxnLst/>
              <a:rect l="l" t="t" r="r" b="b"/>
              <a:pathLst>
                <a:path w="8288020" h="1361439">
                  <a:moveTo>
                    <a:pt x="0" y="1360932"/>
                  </a:moveTo>
                  <a:lnTo>
                    <a:pt x="8287511" y="1360932"/>
                  </a:lnTo>
                  <a:lnTo>
                    <a:pt x="8287511" y="0"/>
                  </a:lnTo>
                  <a:lnTo>
                    <a:pt x="0" y="0"/>
                  </a:lnTo>
                  <a:lnTo>
                    <a:pt x="0" y="1360932"/>
                  </a:lnTo>
                  <a:close/>
                </a:path>
              </a:pathLst>
            </a:custGeom>
            <a:ln w="28575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3533" y="1023366"/>
              <a:ext cx="6794500" cy="472440"/>
            </a:xfrm>
            <a:custGeom>
              <a:avLst/>
              <a:gdLst/>
              <a:ahLst/>
              <a:cxnLst/>
              <a:rect l="l" t="t" r="r" b="b"/>
              <a:pathLst>
                <a:path w="6794500" h="472440">
                  <a:moveTo>
                    <a:pt x="6715252" y="0"/>
                  </a:moveTo>
                  <a:lnTo>
                    <a:pt x="78740" y="0"/>
                  </a:lnTo>
                  <a:lnTo>
                    <a:pt x="48091" y="6195"/>
                  </a:lnTo>
                  <a:lnTo>
                    <a:pt x="23063" y="23082"/>
                  </a:lnTo>
                  <a:lnTo>
                    <a:pt x="6188" y="48113"/>
                  </a:lnTo>
                  <a:lnTo>
                    <a:pt x="0" y="78739"/>
                  </a:lnTo>
                  <a:lnTo>
                    <a:pt x="0" y="393700"/>
                  </a:lnTo>
                  <a:lnTo>
                    <a:pt x="6188" y="424326"/>
                  </a:lnTo>
                  <a:lnTo>
                    <a:pt x="23063" y="449357"/>
                  </a:lnTo>
                  <a:lnTo>
                    <a:pt x="48091" y="466244"/>
                  </a:lnTo>
                  <a:lnTo>
                    <a:pt x="78740" y="472439"/>
                  </a:lnTo>
                  <a:lnTo>
                    <a:pt x="6715252" y="472439"/>
                  </a:lnTo>
                  <a:lnTo>
                    <a:pt x="6745878" y="466244"/>
                  </a:lnTo>
                  <a:lnTo>
                    <a:pt x="6770909" y="449357"/>
                  </a:lnTo>
                  <a:lnTo>
                    <a:pt x="6787796" y="424326"/>
                  </a:lnTo>
                  <a:lnTo>
                    <a:pt x="6793992" y="393700"/>
                  </a:lnTo>
                  <a:lnTo>
                    <a:pt x="6793992" y="78739"/>
                  </a:lnTo>
                  <a:lnTo>
                    <a:pt x="6787796" y="48113"/>
                  </a:lnTo>
                  <a:lnTo>
                    <a:pt x="6770909" y="23082"/>
                  </a:lnTo>
                  <a:lnTo>
                    <a:pt x="6745878" y="6195"/>
                  </a:lnTo>
                  <a:lnTo>
                    <a:pt x="671525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3533" y="1023366"/>
              <a:ext cx="6794500" cy="472440"/>
            </a:xfrm>
            <a:custGeom>
              <a:avLst/>
              <a:gdLst/>
              <a:ahLst/>
              <a:cxnLst/>
              <a:rect l="l" t="t" r="r" b="b"/>
              <a:pathLst>
                <a:path w="6794500" h="472440">
                  <a:moveTo>
                    <a:pt x="0" y="78739"/>
                  </a:moveTo>
                  <a:lnTo>
                    <a:pt x="6188" y="48113"/>
                  </a:lnTo>
                  <a:lnTo>
                    <a:pt x="23063" y="23082"/>
                  </a:lnTo>
                  <a:lnTo>
                    <a:pt x="48091" y="6195"/>
                  </a:lnTo>
                  <a:lnTo>
                    <a:pt x="78740" y="0"/>
                  </a:lnTo>
                  <a:lnTo>
                    <a:pt x="6715252" y="0"/>
                  </a:lnTo>
                  <a:lnTo>
                    <a:pt x="6745878" y="6195"/>
                  </a:lnTo>
                  <a:lnTo>
                    <a:pt x="6770909" y="23082"/>
                  </a:lnTo>
                  <a:lnTo>
                    <a:pt x="6787796" y="48113"/>
                  </a:lnTo>
                  <a:lnTo>
                    <a:pt x="6793992" y="78739"/>
                  </a:lnTo>
                  <a:lnTo>
                    <a:pt x="6793992" y="393700"/>
                  </a:lnTo>
                  <a:lnTo>
                    <a:pt x="6787796" y="424326"/>
                  </a:lnTo>
                  <a:lnTo>
                    <a:pt x="6770909" y="449357"/>
                  </a:lnTo>
                  <a:lnTo>
                    <a:pt x="6745878" y="466244"/>
                  </a:lnTo>
                  <a:lnTo>
                    <a:pt x="6715252" y="472439"/>
                  </a:lnTo>
                  <a:lnTo>
                    <a:pt x="78740" y="472439"/>
                  </a:lnTo>
                  <a:lnTo>
                    <a:pt x="48091" y="466244"/>
                  </a:lnTo>
                  <a:lnTo>
                    <a:pt x="23063" y="449357"/>
                  </a:lnTo>
                  <a:lnTo>
                    <a:pt x="6188" y="424326"/>
                  </a:lnTo>
                  <a:lnTo>
                    <a:pt x="0" y="393700"/>
                  </a:lnTo>
                  <a:lnTo>
                    <a:pt x="0" y="78739"/>
                  </a:lnTo>
                  <a:close/>
                </a:path>
              </a:pathLst>
            </a:custGeom>
            <a:ln w="28574">
              <a:solidFill>
                <a:srgbClr val="E7B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14718" y="2700718"/>
            <a:ext cx="8316595" cy="447675"/>
            <a:chOff x="414718" y="2700718"/>
            <a:chExt cx="8316595" cy="447675"/>
          </a:xfrm>
        </p:grpSpPr>
        <p:sp>
          <p:nvSpPr>
            <p:cNvPr id="9" name="object 9"/>
            <p:cNvSpPr/>
            <p:nvPr/>
          </p:nvSpPr>
          <p:spPr>
            <a:xfrm>
              <a:off x="429005" y="2715005"/>
              <a:ext cx="8288020" cy="419100"/>
            </a:xfrm>
            <a:custGeom>
              <a:avLst/>
              <a:gdLst/>
              <a:ahLst/>
              <a:cxnLst/>
              <a:rect l="l" t="t" r="r" b="b"/>
              <a:pathLst>
                <a:path w="8288020" h="419100">
                  <a:moveTo>
                    <a:pt x="8217662" y="0"/>
                  </a:moveTo>
                  <a:lnTo>
                    <a:pt x="69850" y="0"/>
                  </a:lnTo>
                  <a:lnTo>
                    <a:pt x="42658" y="5484"/>
                  </a:lnTo>
                  <a:lnTo>
                    <a:pt x="20456" y="20447"/>
                  </a:lnTo>
                  <a:lnTo>
                    <a:pt x="5488" y="42648"/>
                  </a:lnTo>
                  <a:lnTo>
                    <a:pt x="0" y="69850"/>
                  </a:lnTo>
                  <a:lnTo>
                    <a:pt x="0" y="349250"/>
                  </a:lnTo>
                  <a:lnTo>
                    <a:pt x="5488" y="376451"/>
                  </a:lnTo>
                  <a:lnTo>
                    <a:pt x="20456" y="398652"/>
                  </a:lnTo>
                  <a:lnTo>
                    <a:pt x="42658" y="413615"/>
                  </a:lnTo>
                  <a:lnTo>
                    <a:pt x="69850" y="419100"/>
                  </a:lnTo>
                  <a:lnTo>
                    <a:pt x="8217662" y="419100"/>
                  </a:lnTo>
                  <a:lnTo>
                    <a:pt x="8244863" y="413615"/>
                  </a:lnTo>
                  <a:lnTo>
                    <a:pt x="8267065" y="398653"/>
                  </a:lnTo>
                  <a:lnTo>
                    <a:pt x="8282027" y="376451"/>
                  </a:lnTo>
                  <a:lnTo>
                    <a:pt x="8287512" y="349250"/>
                  </a:lnTo>
                  <a:lnTo>
                    <a:pt x="8287512" y="69850"/>
                  </a:lnTo>
                  <a:lnTo>
                    <a:pt x="8282027" y="42648"/>
                  </a:lnTo>
                  <a:lnTo>
                    <a:pt x="8267065" y="20447"/>
                  </a:lnTo>
                  <a:lnTo>
                    <a:pt x="8244863" y="5484"/>
                  </a:lnTo>
                  <a:lnTo>
                    <a:pt x="8217662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9005" y="2715005"/>
              <a:ext cx="8288020" cy="419100"/>
            </a:xfrm>
            <a:custGeom>
              <a:avLst/>
              <a:gdLst/>
              <a:ahLst/>
              <a:cxnLst/>
              <a:rect l="l" t="t" r="r" b="b"/>
              <a:pathLst>
                <a:path w="8288020" h="419100">
                  <a:moveTo>
                    <a:pt x="0" y="69850"/>
                  </a:moveTo>
                  <a:lnTo>
                    <a:pt x="5488" y="42648"/>
                  </a:lnTo>
                  <a:lnTo>
                    <a:pt x="20456" y="20447"/>
                  </a:lnTo>
                  <a:lnTo>
                    <a:pt x="42658" y="5484"/>
                  </a:lnTo>
                  <a:lnTo>
                    <a:pt x="69850" y="0"/>
                  </a:lnTo>
                  <a:lnTo>
                    <a:pt x="8217662" y="0"/>
                  </a:lnTo>
                  <a:lnTo>
                    <a:pt x="8244863" y="5484"/>
                  </a:lnTo>
                  <a:lnTo>
                    <a:pt x="8267065" y="20447"/>
                  </a:lnTo>
                  <a:lnTo>
                    <a:pt x="8282027" y="42648"/>
                  </a:lnTo>
                  <a:lnTo>
                    <a:pt x="8287512" y="69850"/>
                  </a:lnTo>
                  <a:lnTo>
                    <a:pt x="8287512" y="349250"/>
                  </a:lnTo>
                  <a:lnTo>
                    <a:pt x="8282027" y="376451"/>
                  </a:lnTo>
                  <a:lnTo>
                    <a:pt x="8267065" y="398653"/>
                  </a:lnTo>
                  <a:lnTo>
                    <a:pt x="8244863" y="413615"/>
                  </a:lnTo>
                  <a:lnTo>
                    <a:pt x="8217662" y="419100"/>
                  </a:lnTo>
                  <a:lnTo>
                    <a:pt x="69850" y="419100"/>
                  </a:lnTo>
                  <a:lnTo>
                    <a:pt x="42658" y="413615"/>
                  </a:lnTo>
                  <a:lnTo>
                    <a:pt x="20456" y="398652"/>
                  </a:lnTo>
                  <a:lnTo>
                    <a:pt x="5488" y="376451"/>
                  </a:lnTo>
                  <a:lnTo>
                    <a:pt x="0" y="349250"/>
                  </a:lnTo>
                  <a:lnTo>
                    <a:pt x="0" y="6985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59281" y="1106499"/>
            <a:ext cx="6976109" cy="1949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600" b="1" spc="-210" dirty="0">
                <a:solidFill>
                  <a:srgbClr val="1C2043"/>
                </a:solidFill>
                <a:latin typeface="Arial"/>
                <a:cs typeface="Arial"/>
              </a:rPr>
              <a:t>В</a:t>
            </a:r>
            <a:r>
              <a:rPr sz="1600" b="1" spc="-7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1C2043"/>
                </a:solidFill>
                <a:latin typeface="Arial"/>
                <a:cs typeface="Arial"/>
              </a:rPr>
              <a:t>этом</a:t>
            </a:r>
            <a:r>
              <a:rPr sz="1600" b="1" spc="-7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1C2043"/>
                </a:solidFill>
                <a:latin typeface="Arial"/>
                <a:cs typeface="Arial"/>
              </a:rPr>
              <a:t>разделе</a:t>
            </a:r>
            <a:r>
              <a:rPr sz="1600" b="1" spc="-7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1C2043"/>
                </a:solidFill>
                <a:latin typeface="Arial"/>
                <a:cs typeface="Arial"/>
              </a:rPr>
              <a:t>учителя</a:t>
            </a:r>
            <a:r>
              <a:rPr sz="1600" b="1" spc="-5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90" dirty="0">
                <a:solidFill>
                  <a:srgbClr val="1C2043"/>
                </a:solidFill>
                <a:latin typeface="Arial"/>
                <a:cs typeface="Arial"/>
              </a:rPr>
              <a:t>должны</a:t>
            </a:r>
            <a:r>
              <a:rPr sz="1600" b="1" spc="-7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1C2043"/>
                </a:solidFill>
                <a:latin typeface="Arial"/>
                <a:cs typeface="Arial"/>
              </a:rPr>
              <a:t>отразить</a:t>
            </a:r>
            <a:r>
              <a:rPr sz="1600" b="1" spc="-5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1C2043"/>
                </a:solidFill>
                <a:latin typeface="Arial"/>
                <a:cs typeface="Arial"/>
              </a:rPr>
              <a:t>три</a:t>
            </a:r>
            <a:r>
              <a:rPr sz="1600" b="1" spc="-7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1C2043"/>
                </a:solidFill>
                <a:latin typeface="Arial"/>
                <a:cs typeface="Arial"/>
              </a:rPr>
              <a:t>обязательных</a:t>
            </a:r>
            <a:r>
              <a:rPr sz="1600" b="1" spc="-5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1C2043"/>
                </a:solidFill>
                <a:latin typeface="Arial"/>
                <a:cs typeface="Arial"/>
              </a:rPr>
              <a:t>элемента: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535"/>
              </a:spcBef>
              <a:buChar char="•"/>
              <a:tabLst>
                <a:tab pos="185420" algn="l"/>
              </a:tabLst>
            </a:pP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пе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ен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ь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ем,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п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ани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емы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дл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я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сво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ния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ника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ми;</a:t>
            </a:r>
            <a:endParaRPr sz="16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ич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ств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ем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600" spc="-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ов</a:t>
            </a:r>
            <a:r>
              <a:rPr sz="1600" spc="-85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отв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6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имы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на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вое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ние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240" dirty="0">
                <a:solidFill>
                  <a:srgbClr val="1C2043"/>
                </a:solidFill>
                <a:latin typeface="Microsoft Sans Serif"/>
                <a:cs typeface="Microsoft Sans Serif"/>
              </a:rPr>
              <a:t>ж</a:t>
            </a:r>
            <a:r>
              <a:rPr sz="16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600" spc="-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мы;</a:t>
            </a:r>
            <a:endParaRPr sz="1600">
              <a:latin typeface="Microsoft Sans Serif"/>
              <a:cs typeface="Microsoft Sans Serif"/>
            </a:endParaRPr>
          </a:p>
          <a:p>
            <a:pPr marL="184785" marR="492759" indent="-172720">
              <a:lnSpc>
                <a:spcPts val="1660"/>
              </a:lnSpc>
              <a:spcBef>
                <a:spcPts val="285"/>
              </a:spcBef>
              <a:buChar char="•"/>
              <a:tabLst>
                <a:tab pos="185420" algn="l"/>
              </a:tabLst>
            </a:pP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информацию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об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электронных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учебно-методических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материалах,</a:t>
            </a:r>
            <a:r>
              <a:rPr sz="1600" spc="-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которые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можно </a:t>
            </a:r>
            <a:r>
              <a:rPr sz="1600" spc="-409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по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ьз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ва</a:t>
            </a:r>
            <a:r>
              <a:rPr sz="1600" spc="-13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ь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из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нии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240" dirty="0">
                <a:solidFill>
                  <a:srgbClr val="1C2043"/>
                </a:solidFill>
                <a:latin typeface="Microsoft Sans Serif"/>
                <a:cs typeface="Microsoft Sans Serif"/>
              </a:rPr>
              <a:t>ж</a:t>
            </a:r>
            <a:r>
              <a:rPr sz="16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темы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Microsoft Sans Serif"/>
              <a:cs typeface="Microsoft Sans Serif"/>
            </a:endParaRPr>
          </a:p>
          <a:p>
            <a:pPr marL="61594">
              <a:lnSpc>
                <a:spcPct val="100000"/>
              </a:lnSpc>
              <a:spcBef>
                <a:spcPts val="5"/>
              </a:spcBef>
            </a:pPr>
            <a:r>
              <a:rPr sz="1600" b="1" spc="-215" dirty="0">
                <a:solidFill>
                  <a:srgbClr val="1C2043"/>
                </a:solidFill>
                <a:latin typeface="Arial"/>
                <a:cs typeface="Arial"/>
              </a:rPr>
              <a:t>В</a:t>
            </a:r>
            <a:r>
              <a:rPr sz="1600" b="1" spc="-7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1C2043"/>
                </a:solidFill>
                <a:latin typeface="Arial"/>
                <a:cs typeface="Arial"/>
              </a:rPr>
              <a:t>качестве</a:t>
            </a:r>
            <a:r>
              <a:rPr sz="1600" b="1" spc="-7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1C2043"/>
                </a:solidFill>
                <a:latin typeface="Arial"/>
                <a:cs typeface="Arial"/>
              </a:rPr>
              <a:t>электронных</a:t>
            </a:r>
            <a:r>
              <a:rPr sz="1600" b="1" spc="-7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1C2043"/>
                </a:solidFill>
                <a:latin typeface="Arial"/>
                <a:cs typeface="Arial"/>
              </a:rPr>
              <a:t>учебно-методических</a:t>
            </a:r>
            <a:r>
              <a:rPr sz="1600" b="1" spc="-7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1C2043"/>
                </a:solidFill>
                <a:latin typeface="Arial"/>
                <a:cs typeface="Arial"/>
              </a:rPr>
              <a:t>материалов</a:t>
            </a:r>
            <a:r>
              <a:rPr sz="1600" b="1" spc="-7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1C2043"/>
                </a:solidFill>
                <a:latin typeface="Arial"/>
                <a:cs typeface="Arial"/>
              </a:rPr>
              <a:t>учителя</a:t>
            </a:r>
            <a:r>
              <a:rPr sz="1600" b="1" spc="-6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1C2043"/>
                </a:solidFill>
                <a:latin typeface="Arial"/>
                <a:cs typeface="Arial"/>
              </a:rPr>
              <a:t>могут</a:t>
            </a:r>
            <a:r>
              <a:rPr sz="1600" b="1" spc="-8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1C2043"/>
                </a:solidFill>
                <a:latin typeface="Arial"/>
                <a:cs typeface="Arial"/>
              </a:rPr>
              <a:t>указать: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4718" y="3240214"/>
            <a:ext cx="2743200" cy="632460"/>
            <a:chOff x="414718" y="3240214"/>
            <a:chExt cx="2743200" cy="632460"/>
          </a:xfrm>
        </p:grpSpPr>
        <p:sp>
          <p:nvSpPr>
            <p:cNvPr id="13" name="object 13"/>
            <p:cNvSpPr/>
            <p:nvPr/>
          </p:nvSpPr>
          <p:spPr>
            <a:xfrm>
              <a:off x="429005" y="3254501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2613660" y="0"/>
                  </a:moveTo>
                  <a:lnTo>
                    <a:pt x="100584" y="0"/>
                  </a:lnTo>
                  <a:lnTo>
                    <a:pt x="61432" y="7911"/>
                  </a:lnTo>
                  <a:lnTo>
                    <a:pt x="29460" y="29479"/>
                  </a:lnTo>
                  <a:lnTo>
                    <a:pt x="7904" y="61454"/>
                  </a:lnTo>
                  <a:lnTo>
                    <a:pt x="0" y="100584"/>
                  </a:lnTo>
                  <a:lnTo>
                    <a:pt x="0" y="502920"/>
                  </a:lnTo>
                  <a:lnTo>
                    <a:pt x="7904" y="542049"/>
                  </a:lnTo>
                  <a:lnTo>
                    <a:pt x="29460" y="574024"/>
                  </a:lnTo>
                  <a:lnTo>
                    <a:pt x="61432" y="595592"/>
                  </a:lnTo>
                  <a:lnTo>
                    <a:pt x="100584" y="603504"/>
                  </a:lnTo>
                  <a:lnTo>
                    <a:pt x="2613660" y="603504"/>
                  </a:lnTo>
                  <a:lnTo>
                    <a:pt x="2652789" y="595592"/>
                  </a:lnTo>
                  <a:lnTo>
                    <a:pt x="2684764" y="574024"/>
                  </a:lnTo>
                  <a:lnTo>
                    <a:pt x="2706332" y="542049"/>
                  </a:lnTo>
                  <a:lnTo>
                    <a:pt x="2714244" y="502920"/>
                  </a:lnTo>
                  <a:lnTo>
                    <a:pt x="2714244" y="100584"/>
                  </a:lnTo>
                  <a:lnTo>
                    <a:pt x="2706332" y="61454"/>
                  </a:lnTo>
                  <a:lnTo>
                    <a:pt x="2684764" y="29479"/>
                  </a:lnTo>
                  <a:lnTo>
                    <a:pt x="2652789" y="7911"/>
                  </a:lnTo>
                  <a:lnTo>
                    <a:pt x="261366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005" y="3254501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0" y="100584"/>
                  </a:moveTo>
                  <a:lnTo>
                    <a:pt x="7904" y="61454"/>
                  </a:lnTo>
                  <a:lnTo>
                    <a:pt x="29460" y="29479"/>
                  </a:lnTo>
                  <a:lnTo>
                    <a:pt x="61432" y="7911"/>
                  </a:lnTo>
                  <a:lnTo>
                    <a:pt x="100584" y="0"/>
                  </a:lnTo>
                  <a:lnTo>
                    <a:pt x="2613660" y="0"/>
                  </a:lnTo>
                  <a:lnTo>
                    <a:pt x="2652789" y="7911"/>
                  </a:lnTo>
                  <a:lnTo>
                    <a:pt x="2684764" y="29479"/>
                  </a:lnTo>
                  <a:lnTo>
                    <a:pt x="2706332" y="61454"/>
                  </a:lnTo>
                  <a:lnTo>
                    <a:pt x="2714244" y="100584"/>
                  </a:lnTo>
                  <a:lnTo>
                    <a:pt x="2714244" y="502920"/>
                  </a:lnTo>
                  <a:lnTo>
                    <a:pt x="2706332" y="542049"/>
                  </a:lnTo>
                  <a:lnTo>
                    <a:pt x="2684764" y="574024"/>
                  </a:lnTo>
                  <a:lnTo>
                    <a:pt x="2652789" y="595592"/>
                  </a:lnTo>
                  <a:lnTo>
                    <a:pt x="2613660" y="603504"/>
                  </a:lnTo>
                  <a:lnTo>
                    <a:pt x="100584" y="603504"/>
                  </a:lnTo>
                  <a:lnTo>
                    <a:pt x="61432" y="595592"/>
                  </a:lnTo>
                  <a:lnTo>
                    <a:pt x="29460" y="574024"/>
                  </a:lnTo>
                  <a:lnTo>
                    <a:pt x="7904" y="542049"/>
                  </a:lnTo>
                  <a:lnTo>
                    <a:pt x="0" y="502920"/>
                  </a:lnTo>
                  <a:lnTo>
                    <a:pt x="0" y="100584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38048" y="3417189"/>
            <a:ext cx="2295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му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ьт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ме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ные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30" dirty="0">
                <a:solidFill>
                  <a:srgbClr val="1C2043"/>
                </a:solidFill>
                <a:latin typeface="Microsoft Sans Serif"/>
                <a:cs typeface="Microsoft Sans Serif"/>
              </a:rPr>
              <a:t>г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аммы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43846" y="3240214"/>
            <a:ext cx="2743200" cy="632460"/>
            <a:chOff x="3343846" y="3240214"/>
            <a:chExt cx="2743200" cy="632460"/>
          </a:xfrm>
        </p:grpSpPr>
        <p:sp>
          <p:nvSpPr>
            <p:cNvPr id="17" name="object 17"/>
            <p:cNvSpPr/>
            <p:nvPr/>
          </p:nvSpPr>
          <p:spPr>
            <a:xfrm>
              <a:off x="3358134" y="3254501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2613660" y="0"/>
                  </a:moveTo>
                  <a:lnTo>
                    <a:pt x="100583" y="0"/>
                  </a:lnTo>
                  <a:lnTo>
                    <a:pt x="61454" y="7911"/>
                  </a:lnTo>
                  <a:lnTo>
                    <a:pt x="29479" y="29479"/>
                  </a:lnTo>
                  <a:lnTo>
                    <a:pt x="7911" y="61454"/>
                  </a:lnTo>
                  <a:lnTo>
                    <a:pt x="0" y="100584"/>
                  </a:lnTo>
                  <a:lnTo>
                    <a:pt x="0" y="502920"/>
                  </a:lnTo>
                  <a:lnTo>
                    <a:pt x="7911" y="542049"/>
                  </a:lnTo>
                  <a:lnTo>
                    <a:pt x="29479" y="574024"/>
                  </a:lnTo>
                  <a:lnTo>
                    <a:pt x="61454" y="595592"/>
                  </a:lnTo>
                  <a:lnTo>
                    <a:pt x="100583" y="603504"/>
                  </a:lnTo>
                  <a:lnTo>
                    <a:pt x="2613660" y="603504"/>
                  </a:lnTo>
                  <a:lnTo>
                    <a:pt x="2652789" y="595592"/>
                  </a:lnTo>
                  <a:lnTo>
                    <a:pt x="2684764" y="574024"/>
                  </a:lnTo>
                  <a:lnTo>
                    <a:pt x="2706332" y="542049"/>
                  </a:lnTo>
                  <a:lnTo>
                    <a:pt x="2714243" y="502920"/>
                  </a:lnTo>
                  <a:lnTo>
                    <a:pt x="2714243" y="100584"/>
                  </a:lnTo>
                  <a:lnTo>
                    <a:pt x="2706332" y="61454"/>
                  </a:lnTo>
                  <a:lnTo>
                    <a:pt x="2684764" y="29479"/>
                  </a:lnTo>
                  <a:lnTo>
                    <a:pt x="2652789" y="7911"/>
                  </a:lnTo>
                  <a:lnTo>
                    <a:pt x="261366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8134" y="3254501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0" y="100584"/>
                  </a:moveTo>
                  <a:lnTo>
                    <a:pt x="7911" y="61454"/>
                  </a:lnTo>
                  <a:lnTo>
                    <a:pt x="29479" y="29479"/>
                  </a:lnTo>
                  <a:lnTo>
                    <a:pt x="61454" y="7911"/>
                  </a:lnTo>
                  <a:lnTo>
                    <a:pt x="100583" y="0"/>
                  </a:lnTo>
                  <a:lnTo>
                    <a:pt x="2613660" y="0"/>
                  </a:lnTo>
                  <a:lnTo>
                    <a:pt x="2652789" y="7911"/>
                  </a:lnTo>
                  <a:lnTo>
                    <a:pt x="2684764" y="29479"/>
                  </a:lnTo>
                  <a:lnTo>
                    <a:pt x="2706332" y="61454"/>
                  </a:lnTo>
                  <a:lnTo>
                    <a:pt x="2714243" y="100584"/>
                  </a:lnTo>
                  <a:lnTo>
                    <a:pt x="2714243" y="502920"/>
                  </a:lnTo>
                  <a:lnTo>
                    <a:pt x="2706332" y="542049"/>
                  </a:lnTo>
                  <a:lnTo>
                    <a:pt x="2684764" y="574024"/>
                  </a:lnTo>
                  <a:lnTo>
                    <a:pt x="2652789" y="595592"/>
                  </a:lnTo>
                  <a:lnTo>
                    <a:pt x="2613660" y="603504"/>
                  </a:lnTo>
                  <a:lnTo>
                    <a:pt x="100583" y="603504"/>
                  </a:lnTo>
                  <a:lnTo>
                    <a:pt x="61454" y="595592"/>
                  </a:lnTo>
                  <a:lnTo>
                    <a:pt x="29479" y="574024"/>
                  </a:lnTo>
                  <a:lnTo>
                    <a:pt x="7911" y="542049"/>
                  </a:lnTo>
                  <a:lnTo>
                    <a:pt x="0" y="502920"/>
                  </a:lnTo>
                  <a:lnTo>
                    <a:pt x="0" y="100584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50309" y="3295269"/>
            <a:ext cx="19297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785" marR="5080" indent="-553720">
              <a:lnSpc>
                <a:spcPct val="100000"/>
              </a:lnSpc>
              <a:spcBef>
                <a:spcPts val="95"/>
              </a:spcBef>
            </a:pPr>
            <a:r>
              <a:rPr sz="1600" spc="-135" dirty="0">
                <a:solidFill>
                  <a:srgbClr val="1C2043"/>
                </a:solidFill>
                <a:latin typeface="Microsoft Sans Serif"/>
                <a:cs typeface="Microsoft Sans Serif"/>
              </a:rPr>
              <a:t>э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онны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ники</a:t>
            </a:r>
            <a:r>
              <a:rPr sz="1600" spc="-4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10" dirty="0">
                <a:solidFill>
                  <a:srgbClr val="1C2043"/>
                </a:solidFill>
                <a:latin typeface="Microsoft Sans Serif"/>
                <a:cs typeface="Microsoft Sans Serif"/>
              </a:rPr>
              <a:t>и 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задачники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344602" y="3240214"/>
            <a:ext cx="2386330" cy="632460"/>
            <a:chOff x="6344602" y="3240214"/>
            <a:chExt cx="2386330" cy="632460"/>
          </a:xfrm>
        </p:grpSpPr>
        <p:sp>
          <p:nvSpPr>
            <p:cNvPr id="21" name="object 21"/>
            <p:cNvSpPr/>
            <p:nvPr/>
          </p:nvSpPr>
          <p:spPr>
            <a:xfrm>
              <a:off x="6358890" y="3254501"/>
              <a:ext cx="2357755" cy="603885"/>
            </a:xfrm>
            <a:custGeom>
              <a:avLst/>
              <a:gdLst/>
              <a:ahLst/>
              <a:cxnLst/>
              <a:rect l="l" t="t" r="r" b="b"/>
              <a:pathLst>
                <a:path w="2357754" h="603885">
                  <a:moveTo>
                    <a:pt x="2257043" y="0"/>
                  </a:moveTo>
                  <a:lnTo>
                    <a:pt x="100584" y="0"/>
                  </a:lnTo>
                  <a:lnTo>
                    <a:pt x="61454" y="7911"/>
                  </a:lnTo>
                  <a:lnTo>
                    <a:pt x="29479" y="29479"/>
                  </a:lnTo>
                  <a:lnTo>
                    <a:pt x="7911" y="61454"/>
                  </a:lnTo>
                  <a:lnTo>
                    <a:pt x="0" y="100584"/>
                  </a:lnTo>
                  <a:lnTo>
                    <a:pt x="0" y="502920"/>
                  </a:lnTo>
                  <a:lnTo>
                    <a:pt x="7911" y="542049"/>
                  </a:lnTo>
                  <a:lnTo>
                    <a:pt x="29479" y="574024"/>
                  </a:lnTo>
                  <a:lnTo>
                    <a:pt x="61454" y="595592"/>
                  </a:lnTo>
                  <a:lnTo>
                    <a:pt x="100584" y="603504"/>
                  </a:lnTo>
                  <a:lnTo>
                    <a:pt x="2257043" y="603504"/>
                  </a:lnTo>
                  <a:lnTo>
                    <a:pt x="2296173" y="595592"/>
                  </a:lnTo>
                  <a:lnTo>
                    <a:pt x="2328148" y="574024"/>
                  </a:lnTo>
                  <a:lnTo>
                    <a:pt x="2349716" y="542049"/>
                  </a:lnTo>
                  <a:lnTo>
                    <a:pt x="2357628" y="502920"/>
                  </a:lnTo>
                  <a:lnTo>
                    <a:pt x="2357628" y="100584"/>
                  </a:lnTo>
                  <a:lnTo>
                    <a:pt x="2349716" y="61454"/>
                  </a:lnTo>
                  <a:lnTo>
                    <a:pt x="2328148" y="29479"/>
                  </a:lnTo>
                  <a:lnTo>
                    <a:pt x="2296173" y="7911"/>
                  </a:lnTo>
                  <a:lnTo>
                    <a:pt x="2257043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58890" y="3254501"/>
              <a:ext cx="2357755" cy="603885"/>
            </a:xfrm>
            <a:custGeom>
              <a:avLst/>
              <a:gdLst/>
              <a:ahLst/>
              <a:cxnLst/>
              <a:rect l="l" t="t" r="r" b="b"/>
              <a:pathLst>
                <a:path w="2357754" h="603885">
                  <a:moveTo>
                    <a:pt x="0" y="100584"/>
                  </a:moveTo>
                  <a:lnTo>
                    <a:pt x="7911" y="61454"/>
                  </a:lnTo>
                  <a:lnTo>
                    <a:pt x="29479" y="29479"/>
                  </a:lnTo>
                  <a:lnTo>
                    <a:pt x="61454" y="7911"/>
                  </a:lnTo>
                  <a:lnTo>
                    <a:pt x="100584" y="0"/>
                  </a:lnTo>
                  <a:lnTo>
                    <a:pt x="2257043" y="0"/>
                  </a:lnTo>
                  <a:lnTo>
                    <a:pt x="2296173" y="7911"/>
                  </a:lnTo>
                  <a:lnTo>
                    <a:pt x="2328148" y="29479"/>
                  </a:lnTo>
                  <a:lnTo>
                    <a:pt x="2349716" y="61454"/>
                  </a:lnTo>
                  <a:lnTo>
                    <a:pt x="2357628" y="100584"/>
                  </a:lnTo>
                  <a:lnTo>
                    <a:pt x="2357628" y="502920"/>
                  </a:lnTo>
                  <a:lnTo>
                    <a:pt x="2349716" y="542049"/>
                  </a:lnTo>
                  <a:lnTo>
                    <a:pt x="2328148" y="574024"/>
                  </a:lnTo>
                  <a:lnTo>
                    <a:pt x="2296173" y="595592"/>
                  </a:lnTo>
                  <a:lnTo>
                    <a:pt x="2257043" y="603504"/>
                  </a:lnTo>
                  <a:lnTo>
                    <a:pt x="100584" y="603504"/>
                  </a:lnTo>
                  <a:lnTo>
                    <a:pt x="61454" y="595592"/>
                  </a:lnTo>
                  <a:lnTo>
                    <a:pt x="29479" y="574024"/>
                  </a:lnTo>
                  <a:lnTo>
                    <a:pt x="7911" y="542049"/>
                  </a:lnTo>
                  <a:lnTo>
                    <a:pt x="0" y="502920"/>
                  </a:lnTo>
                  <a:lnTo>
                    <a:pt x="0" y="100584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546850" y="3417189"/>
            <a:ext cx="1978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35" dirty="0">
                <a:solidFill>
                  <a:srgbClr val="1C2043"/>
                </a:solidFill>
                <a:latin typeface="Microsoft Sans Serif"/>
                <a:cs typeface="Microsoft Sans Serif"/>
              </a:rPr>
              <a:t>э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онны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ки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14718" y="3915346"/>
            <a:ext cx="2743200" cy="600075"/>
            <a:chOff x="414718" y="3915346"/>
            <a:chExt cx="2743200" cy="600075"/>
          </a:xfrm>
        </p:grpSpPr>
        <p:sp>
          <p:nvSpPr>
            <p:cNvPr id="25" name="object 25"/>
            <p:cNvSpPr/>
            <p:nvPr/>
          </p:nvSpPr>
          <p:spPr>
            <a:xfrm>
              <a:off x="429005" y="3929634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2618994" y="0"/>
                  </a:moveTo>
                  <a:lnTo>
                    <a:pt x="95250" y="0"/>
                  </a:lnTo>
                  <a:lnTo>
                    <a:pt x="58175" y="7489"/>
                  </a:lnTo>
                  <a:lnTo>
                    <a:pt x="27898" y="27908"/>
                  </a:lnTo>
                  <a:lnTo>
                    <a:pt x="7485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5" y="513314"/>
                  </a:lnTo>
                  <a:lnTo>
                    <a:pt x="27898" y="543591"/>
                  </a:lnTo>
                  <a:lnTo>
                    <a:pt x="58175" y="564010"/>
                  </a:lnTo>
                  <a:lnTo>
                    <a:pt x="95250" y="571500"/>
                  </a:lnTo>
                  <a:lnTo>
                    <a:pt x="2618994" y="571500"/>
                  </a:lnTo>
                  <a:lnTo>
                    <a:pt x="2656058" y="564010"/>
                  </a:lnTo>
                  <a:lnTo>
                    <a:pt x="2686335" y="543591"/>
                  </a:lnTo>
                  <a:lnTo>
                    <a:pt x="2706754" y="513314"/>
                  </a:lnTo>
                  <a:lnTo>
                    <a:pt x="2714244" y="476250"/>
                  </a:lnTo>
                  <a:lnTo>
                    <a:pt x="2714244" y="95250"/>
                  </a:lnTo>
                  <a:lnTo>
                    <a:pt x="2706754" y="58185"/>
                  </a:lnTo>
                  <a:lnTo>
                    <a:pt x="2686335" y="27908"/>
                  </a:lnTo>
                  <a:lnTo>
                    <a:pt x="2656058" y="7489"/>
                  </a:lnTo>
                  <a:lnTo>
                    <a:pt x="261899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9005" y="3929634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0" y="95250"/>
                  </a:moveTo>
                  <a:lnTo>
                    <a:pt x="7485" y="58185"/>
                  </a:lnTo>
                  <a:lnTo>
                    <a:pt x="27898" y="27908"/>
                  </a:lnTo>
                  <a:lnTo>
                    <a:pt x="58175" y="7489"/>
                  </a:lnTo>
                  <a:lnTo>
                    <a:pt x="95250" y="0"/>
                  </a:lnTo>
                  <a:lnTo>
                    <a:pt x="2618994" y="0"/>
                  </a:lnTo>
                  <a:lnTo>
                    <a:pt x="2656058" y="7489"/>
                  </a:lnTo>
                  <a:lnTo>
                    <a:pt x="2686335" y="27908"/>
                  </a:lnTo>
                  <a:lnTo>
                    <a:pt x="2706754" y="58185"/>
                  </a:lnTo>
                  <a:lnTo>
                    <a:pt x="2714244" y="95250"/>
                  </a:lnTo>
                  <a:lnTo>
                    <a:pt x="2714244" y="476250"/>
                  </a:lnTo>
                  <a:lnTo>
                    <a:pt x="2706754" y="513314"/>
                  </a:lnTo>
                  <a:lnTo>
                    <a:pt x="2686335" y="543591"/>
                  </a:lnTo>
                  <a:lnTo>
                    <a:pt x="2656058" y="564010"/>
                  </a:lnTo>
                  <a:lnTo>
                    <a:pt x="2618994" y="571500"/>
                  </a:lnTo>
                  <a:lnTo>
                    <a:pt x="95250" y="571500"/>
                  </a:lnTo>
                  <a:lnTo>
                    <a:pt x="58175" y="564010"/>
                  </a:lnTo>
                  <a:lnTo>
                    <a:pt x="27898" y="543591"/>
                  </a:lnTo>
                  <a:lnTo>
                    <a:pt x="7485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34059" y="4076141"/>
            <a:ext cx="2101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вирт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ал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ьн</a:t>
            </a:r>
            <a:r>
              <a:rPr sz="16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ла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ат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рии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44602" y="3915346"/>
            <a:ext cx="2386330" cy="600075"/>
            <a:chOff x="6344602" y="3915346"/>
            <a:chExt cx="2386330" cy="600075"/>
          </a:xfrm>
        </p:grpSpPr>
        <p:sp>
          <p:nvSpPr>
            <p:cNvPr id="29" name="object 29"/>
            <p:cNvSpPr/>
            <p:nvPr/>
          </p:nvSpPr>
          <p:spPr>
            <a:xfrm>
              <a:off x="6358890" y="3929634"/>
              <a:ext cx="2357755" cy="571500"/>
            </a:xfrm>
            <a:custGeom>
              <a:avLst/>
              <a:gdLst/>
              <a:ahLst/>
              <a:cxnLst/>
              <a:rect l="l" t="t" r="r" b="b"/>
              <a:pathLst>
                <a:path w="2357754" h="571500">
                  <a:moveTo>
                    <a:pt x="2262378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2262378" y="571500"/>
                  </a:lnTo>
                  <a:lnTo>
                    <a:pt x="2299442" y="564010"/>
                  </a:lnTo>
                  <a:lnTo>
                    <a:pt x="2329719" y="543591"/>
                  </a:lnTo>
                  <a:lnTo>
                    <a:pt x="2350138" y="513314"/>
                  </a:lnTo>
                  <a:lnTo>
                    <a:pt x="2357628" y="476250"/>
                  </a:lnTo>
                  <a:lnTo>
                    <a:pt x="2357628" y="95250"/>
                  </a:lnTo>
                  <a:lnTo>
                    <a:pt x="2350138" y="58185"/>
                  </a:lnTo>
                  <a:lnTo>
                    <a:pt x="2329719" y="27908"/>
                  </a:lnTo>
                  <a:lnTo>
                    <a:pt x="2299442" y="7489"/>
                  </a:lnTo>
                  <a:lnTo>
                    <a:pt x="2262378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8890" y="3929634"/>
              <a:ext cx="2357755" cy="571500"/>
            </a:xfrm>
            <a:custGeom>
              <a:avLst/>
              <a:gdLst/>
              <a:ahLst/>
              <a:cxnLst/>
              <a:rect l="l" t="t" r="r" b="b"/>
              <a:pathLst>
                <a:path w="2357754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2262378" y="0"/>
                  </a:lnTo>
                  <a:lnTo>
                    <a:pt x="2299442" y="7489"/>
                  </a:lnTo>
                  <a:lnTo>
                    <a:pt x="2329719" y="27908"/>
                  </a:lnTo>
                  <a:lnTo>
                    <a:pt x="2350138" y="58185"/>
                  </a:lnTo>
                  <a:lnTo>
                    <a:pt x="2357628" y="95250"/>
                  </a:lnTo>
                  <a:lnTo>
                    <a:pt x="2357628" y="476250"/>
                  </a:lnTo>
                  <a:lnTo>
                    <a:pt x="2350138" y="513314"/>
                  </a:lnTo>
                  <a:lnTo>
                    <a:pt x="2329719" y="543591"/>
                  </a:lnTo>
                  <a:lnTo>
                    <a:pt x="2299442" y="564010"/>
                  </a:lnTo>
                  <a:lnTo>
                    <a:pt x="2262378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743445" y="4076141"/>
            <a:ext cx="1588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иг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ровы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</a:t>
            </a:r>
            <a:r>
              <a:rPr sz="1600" spc="-120" dirty="0">
                <a:solidFill>
                  <a:srgbClr val="1C2043"/>
                </a:solidFill>
                <a:latin typeface="Microsoft Sans Serif"/>
                <a:cs typeface="Microsoft Sans Serif"/>
              </a:rPr>
              <a:t>г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ммы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343846" y="3915346"/>
            <a:ext cx="2743200" cy="600075"/>
            <a:chOff x="3343846" y="3915346"/>
            <a:chExt cx="2743200" cy="600075"/>
          </a:xfrm>
        </p:grpSpPr>
        <p:sp>
          <p:nvSpPr>
            <p:cNvPr id="33" name="object 33"/>
            <p:cNvSpPr/>
            <p:nvPr/>
          </p:nvSpPr>
          <p:spPr>
            <a:xfrm>
              <a:off x="3358134" y="3929634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2618993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2618993" y="571500"/>
                  </a:lnTo>
                  <a:lnTo>
                    <a:pt x="2656058" y="564010"/>
                  </a:lnTo>
                  <a:lnTo>
                    <a:pt x="2686335" y="543591"/>
                  </a:lnTo>
                  <a:lnTo>
                    <a:pt x="2706754" y="513314"/>
                  </a:lnTo>
                  <a:lnTo>
                    <a:pt x="2714243" y="476250"/>
                  </a:lnTo>
                  <a:lnTo>
                    <a:pt x="2714243" y="95250"/>
                  </a:lnTo>
                  <a:lnTo>
                    <a:pt x="2706754" y="58185"/>
                  </a:lnTo>
                  <a:lnTo>
                    <a:pt x="2686335" y="27908"/>
                  </a:lnTo>
                  <a:lnTo>
                    <a:pt x="2656058" y="7489"/>
                  </a:lnTo>
                  <a:lnTo>
                    <a:pt x="2618993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58134" y="3929634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2618993" y="0"/>
                  </a:lnTo>
                  <a:lnTo>
                    <a:pt x="2656058" y="7489"/>
                  </a:lnTo>
                  <a:lnTo>
                    <a:pt x="2686335" y="27908"/>
                  </a:lnTo>
                  <a:lnTo>
                    <a:pt x="2706754" y="58185"/>
                  </a:lnTo>
                  <a:lnTo>
                    <a:pt x="2714243" y="95250"/>
                  </a:lnTo>
                  <a:lnTo>
                    <a:pt x="2714243" y="476250"/>
                  </a:lnTo>
                  <a:lnTo>
                    <a:pt x="2706754" y="513314"/>
                  </a:lnTo>
                  <a:lnTo>
                    <a:pt x="2686335" y="543591"/>
                  </a:lnTo>
                  <a:lnTo>
                    <a:pt x="2656058" y="564010"/>
                  </a:lnTo>
                  <a:lnTo>
                    <a:pt x="2618993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637534" y="3954526"/>
            <a:ext cx="21551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лл</a:t>
            </a:r>
            <a:r>
              <a:rPr sz="16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кц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6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иф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овых</a:t>
            </a:r>
            <a:endParaRPr sz="16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образо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ват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ль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н</a:t>
            </a:r>
            <a:r>
              <a:rPr sz="16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600" spc="-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29005" y="4716017"/>
            <a:ext cx="8216265" cy="584200"/>
          </a:xfrm>
          <a:custGeom>
            <a:avLst/>
            <a:gdLst/>
            <a:ahLst/>
            <a:cxnLst/>
            <a:rect l="l" t="t" r="r" b="b"/>
            <a:pathLst>
              <a:path w="8216265" h="584200">
                <a:moveTo>
                  <a:pt x="8215883" y="0"/>
                </a:moveTo>
                <a:lnTo>
                  <a:pt x="0" y="0"/>
                </a:lnTo>
                <a:lnTo>
                  <a:pt x="0" y="583691"/>
                </a:lnTo>
                <a:lnTo>
                  <a:pt x="8215883" y="583691"/>
                </a:lnTo>
                <a:lnTo>
                  <a:pt x="8215883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29005" y="4716017"/>
            <a:ext cx="8216265" cy="584200"/>
          </a:xfrm>
          <a:prstGeom prst="rect">
            <a:avLst/>
          </a:prstGeom>
          <a:ln w="28575">
            <a:solidFill>
              <a:srgbClr val="FFCA7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635000">
              <a:lnSpc>
                <a:spcPct val="100000"/>
              </a:lnSpc>
              <a:spcBef>
                <a:spcPts val="320"/>
              </a:spcBef>
            </a:pP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Электронные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учебно-методические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материалы</a:t>
            </a:r>
            <a:r>
              <a:rPr sz="16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должны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позволять</a:t>
            </a:r>
            <a:r>
              <a:rPr sz="1600" spc="-1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использовать</a:t>
            </a:r>
            <a:r>
              <a:rPr sz="16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дидактические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возможности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ИКТ,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их</a:t>
            </a:r>
            <a:r>
              <a:rPr sz="16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содержание</a:t>
            </a:r>
            <a:r>
              <a:rPr sz="1600" spc="-10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254" dirty="0">
                <a:solidFill>
                  <a:srgbClr val="1C2043"/>
                </a:solidFill>
                <a:latin typeface="Microsoft Sans Serif"/>
                <a:cs typeface="Microsoft Sans Serif"/>
              </a:rPr>
              <a:t>–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соответствовать</a:t>
            </a:r>
            <a:r>
              <a:rPr sz="16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законодательству</a:t>
            </a:r>
            <a:r>
              <a:rPr sz="16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об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образовании.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125" dirty="0"/>
              <a:t>24</a:t>
            </a:fld>
            <a:endParaRPr spc="-125" dirty="0"/>
          </a:p>
        </p:txBody>
      </p:sp>
      <p:graphicFrame>
        <p:nvGraphicFramePr>
          <p:cNvPr id="38" name="object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726581"/>
              </p:ext>
            </p:extLst>
          </p:nvPr>
        </p:nvGraphicFramePr>
        <p:xfrm>
          <a:off x="422249" y="5422900"/>
          <a:ext cx="8035951" cy="1113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91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8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6772">
                <a:tc>
                  <a:txBody>
                    <a:bodyPr/>
                    <a:lstStyle/>
                    <a:p>
                      <a:pPr marL="106045" marR="96520" indent="2540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b="1" spc="-28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№ </a:t>
                      </a:r>
                      <a:r>
                        <a:rPr sz="1400" b="1" spc="-27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п/п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FF4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29944">
                        <a:lnSpc>
                          <a:spcPct val="100000"/>
                        </a:lnSpc>
                      </a:pPr>
                      <a:r>
                        <a:rPr sz="1400" b="1" spc="-14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Тема/раздел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FF4F6"/>
                    </a:solidFill>
                  </a:tcPr>
                </a:tc>
                <a:tc>
                  <a:txBody>
                    <a:bodyPr/>
                    <a:lstStyle/>
                    <a:p>
                      <a:pPr marL="262255" marR="133985" indent="-1219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Колич</a:t>
                      </a:r>
                      <a:r>
                        <a:rPr sz="14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ес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spc="-1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-1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час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ов,  отводи</a:t>
                      </a:r>
                      <a:r>
                        <a:rPr sz="1400" b="1" spc="-1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ых</a:t>
                      </a:r>
                      <a:r>
                        <a:rPr sz="1400" b="1" spc="-1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на  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во</a:t>
                      </a:r>
                      <a:r>
                        <a:rPr sz="14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ени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-10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мы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FF4F6"/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16129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Элект</a:t>
                      </a:r>
                      <a:r>
                        <a:rPr sz="1400" b="1" spc="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ро</a:t>
                      </a:r>
                      <a:r>
                        <a:rPr sz="14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b="1" spc="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-10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4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ебн</a:t>
                      </a:r>
                      <a:r>
                        <a:rPr sz="1400" b="1" spc="-2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sz="1400" b="1" spc="-15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методические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5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материалы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F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0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755" y="284988"/>
            <a:ext cx="5730240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2545" rIns="0" bIns="0" rtlCol="0">
            <a:spAutoFit/>
          </a:bodyPr>
          <a:lstStyle/>
          <a:p>
            <a:pPr marL="1487170">
              <a:lnSpc>
                <a:spcPct val="100000"/>
              </a:lnSpc>
              <a:spcBef>
                <a:spcPts val="335"/>
              </a:spcBef>
            </a:pPr>
            <a:r>
              <a:rPr sz="2000" spc="-204" dirty="0"/>
              <a:t>Учесть</a:t>
            </a:r>
            <a:r>
              <a:rPr sz="2000" spc="-114" dirty="0"/>
              <a:t> </a:t>
            </a:r>
            <a:r>
              <a:rPr sz="2000" spc="-215" dirty="0"/>
              <a:t>раб</a:t>
            </a:r>
            <a:r>
              <a:rPr sz="2000" spc="-220" dirty="0"/>
              <a:t>о</a:t>
            </a:r>
            <a:r>
              <a:rPr sz="2000" spc="-204" dirty="0"/>
              <a:t>чу</a:t>
            </a:r>
            <a:r>
              <a:rPr sz="2000" spc="-305" dirty="0"/>
              <a:t>ю</a:t>
            </a:r>
            <a:r>
              <a:rPr sz="2000" spc="-140" dirty="0"/>
              <a:t> </a:t>
            </a:r>
            <a:r>
              <a:rPr sz="2000" spc="-225" dirty="0"/>
              <a:t>п</a:t>
            </a:r>
            <a:r>
              <a:rPr sz="2000" spc="-215" dirty="0"/>
              <a:t>р</a:t>
            </a:r>
            <a:r>
              <a:rPr sz="2000" spc="-195" dirty="0"/>
              <a:t>огр</a:t>
            </a:r>
            <a:r>
              <a:rPr sz="2000" spc="-204" dirty="0"/>
              <a:t>а</a:t>
            </a:r>
            <a:r>
              <a:rPr sz="2000" spc="-275" dirty="0"/>
              <a:t>м</a:t>
            </a:r>
            <a:r>
              <a:rPr sz="2000" spc="-235" dirty="0"/>
              <a:t>му</a:t>
            </a:r>
            <a:r>
              <a:rPr sz="2000" spc="-145" dirty="0"/>
              <a:t> </a:t>
            </a:r>
            <a:r>
              <a:rPr sz="2000" spc="-210" dirty="0"/>
              <a:t>воспитания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29005" y="1143761"/>
            <a:ext cx="8288020" cy="923925"/>
          </a:xfrm>
          <a:custGeom>
            <a:avLst/>
            <a:gdLst/>
            <a:ahLst/>
            <a:cxnLst/>
            <a:rect l="l" t="t" r="r" b="b"/>
            <a:pathLst>
              <a:path w="8288020" h="923925">
                <a:moveTo>
                  <a:pt x="8287511" y="0"/>
                </a:moveTo>
                <a:lnTo>
                  <a:pt x="0" y="0"/>
                </a:lnTo>
                <a:lnTo>
                  <a:pt x="0" y="923544"/>
                </a:lnTo>
                <a:lnTo>
                  <a:pt x="8287511" y="923544"/>
                </a:lnTo>
                <a:lnTo>
                  <a:pt x="8287511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9005" y="1143761"/>
            <a:ext cx="8288020" cy="923925"/>
          </a:xfrm>
          <a:prstGeom prst="rect">
            <a:avLst/>
          </a:prstGeom>
          <a:ln w="28575">
            <a:solidFill>
              <a:srgbClr val="5DC9D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164465">
              <a:lnSpc>
                <a:spcPct val="100000"/>
              </a:lnSpc>
              <a:spcBef>
                <a:spcPts val="320"/>
              </a:spcBef>
            </a:pP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Рабочие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800" spc="-3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предметов,</a:t>
            </a:r>
            <a:r>
              <a:rPr sz="1800" spc="-3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модулей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курсов,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том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числе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внеурочной</a:t>
            </a:r>
            <a:r>
              <a:rPr sz="1800" spc="-2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деятельности, </a:t>
            </a:r>
            <a:r>
              <a:rPr sz="1800" spc="-4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  <a:hlinkClick r:id="rId2"/>
              </a:rPr>
              <a:t>формируются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  <a:hlinkClick r:id="rId2"/>
              </a:rPr>
              <a:t>с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  <a:hlinkClick r:id="rId2"/>
              </a:rPr>
              <a:t>учетом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  <a:hlinkClick r:id="rId2"/>
              </a:rPr>
              <a:t> рабочей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  <a:hlinkClick r:id="rId2"/>
              </a:rPr>
              <a:t>программы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  <a:hlinkClick r:id="rId2"/>
              </a:rPr>
              <a:t>воспитания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  <a:hlinkClick r:id="rId2"/>
              </a:rPr>
              <a:t>(</a:t>
            </a:r>
            <a:r>
              <a:rPr sz="1800" u="heavy" spc="-160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Microsoft Sans Serif"/>
                <a:cs typeface="Microsoft Sans Serif"/>
                <a:hlinkClick r:id="rId2"/>
              </a:rPr>
              <a:t>п. </a:t>
            </a:r>
            <a:r>
              <a:rPr sz="1800" u="heavy" spc="-165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Microsoft Sans Serif"/>
                <a:cs typeface="Microsoft Sans Serif"/>
                <a:hlinkClick r:id="rId2"/>
              </a:rPr>
              <a:t>31.1</a:t>
            </a:r>
            <a:r>
              <a:rPr sz="1800" u="heavy" spc="-160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heavy" spc="-285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Microsoft Sans Serif"/>
                <a:cs typeface="Microsoft Sans Serif"/>
                <a:hlinkClick r:id="rId2"/>
              </a:rPr>
              <a:t>ФГОС</a:t>
            </a:r>
            <a:r>
              <a:rPr sz="1800" u="heavy" spc="-280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heavy" spc="-204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Microsoft Sans Serif"/>
                <a:cs typeface="Microsoft Sans Serif"/>
                <a:hlinkClick r:id="rId2"/>
              </a:rPr>
              <a:t>НОО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  <a:hlinkClick r:id="rId2"/>
              </a:rPr>
              <a:t>,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heavy" spc="-150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Microsoft Sans Serif"/>
                <a:cs typeface="Microsoft Sans Serif"/>
                <a:hlinkClick r:id="rId2"/>
              </a:rPr>
              <a:t>п. </a:t>
            </a:r>
            <a:r>
              <a:rPr sz="1800" u="heavy" spc="-165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Microsoft Sans Serif"/>
                <a:cs typeface="Microsoft Sans Serif"/>
                <a:hlinkClick r:id="rId2"/>
              </a:rPr>
              <a:t>32.1</a:t>
            </a:r>
            <a:r>
              <a:rPr sz="1800" u="heavy" spc="-160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heavy" spc="-285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Microsoft Sans Serif"/>
                <a:cs typeface="Microsoft Sans Serif"/>
                <a:hlinkClick r:id="rId2"/>
              </a:rPr>
              <a:t>ФГОС </a:t>
            </a:r>
            <a:r>
              <a:rPr sz="1800" spc="-280" dirty="0">
                <a:solidFill>
                  <a:srgbClr val="5DC9D1"/>
                </a:solid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heavy" spc="-195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Microsoft Sans Serif"/>
                <a:cs typeface="Microsoft Sans Serif"/>
                <a:hlinkClick r:id="rId2"/>
              </a:rPr>
              <a:t>ООО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  <a:hlinkClick r:id="rId2"/>
              </a:rPr>
              <a:t>).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4718" y="2366962"/>
            <a:ext cx="8316595" cy="3483610"/>
            <a:chOff x="414718" y="2366962"/>
            <a:chExt cx="8316595" cy="3483610"/>
          </a:xfrm>
        </p:grpSpPr>
        <p:sp>
          <p:nvSpPr>
            <p:cNvPr id="6" name="object 6"/>
            <p:cNvSpPr/>
            <p:nvPr/>
          </p:nvSpPr>
          <p:spPr>
            <a:xfrm>
              <a:off x="429006" y="2721101"/>
              <a:ext cx="8288020" cy="3115310"/>
            </a:xfrm>
            <a:custGeom>
              <a:avLst/>
              <a:gdLst/>
              <a:ahLst/>
              <a:cxnLst/>
              <a:rect l="l" t="t" r="r" b="b"/>
              <a:pathLst>
                <a:path w="8288020" h="3115310">
                  <a:moveTo>
                    <a:pt x="8287499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0" y="3115056"/>
                  </a:lnTo>
                  <a:lnTo>
                    <a:pt x="8287499" y="3115056"/>
                  </a:lnTo>
                  <a:lnTo>
                    <a:pt x="8287499" y="338328"/>
                  </a:lnTo>
                  <a:lnTo>
                    <a:pt x="8287499" y="0"/>
                  </a:lnTo>
                  <a:close/>
                </a:path>
              </a:pathLst>
            </a:custGeom>
            <a:solidFill>
              <a:srgbClr val="D2EBE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9005" y="2721102"/>
              <a:ext cx="8288020" cy="3115310"/>
            </a:xfrm>
            <a:custGeom>
              <a:avLst/>
              <a:gdLst/>
              <a:ahLst/>
              <a:cxnLst/>
              <a:rect l="l" t="t" r="r" b="b"/>
              <a:pathLst>
                <a:path w="8288020" h="3115310">
                  <a:moveTo>
                    <a:pt x="0" y="3115056"/>
                  </a:moveTo>
                  <a:lnTo>
                    <a:pt x="8287511" y="3115056"/>
                  </a:lnTo>
                  <a:lnTo>
                    <a:pt x="8287511" y="0"/>
                  </a:lnTo>
                  <a:lnTo>
                    <a:pt x="0" y="0"/>
                  </a:lnTo>
                  <a:lnTo>
                    <a:pt x="0" y="311505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3533" y="2381250"/>
              <a:ext cx="6658609" cy="678180"/>
            </a:xfrm>
            <a:custGeom>
              <a:avLst/>
              <a:gdLst/>
              <a:ahLst/>
              <a:cxnLst/>
              <a:rect l="l" t="t" r="r" b="b"/>
              <a:pathLst>
                <a:path w="6658609" h="678180">
                  <a:moveTo>
                    <a:pt x="6658356" y="0"/>
                  </a:moveTo>
                  <a:lnTo>
                    <a:pt x="0" y="0"/>
                  </a:lnTo>
                  <a:lnTo>
                    <a:pt x="0" y="678179"/>
                  </a:lnTo>
                  <a:lnTo>
                    <a:pt x="6658356" y="678179"/>
                  </a:lnTo>
                  <a:lnTo>
                    <a:pt x="6658356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3533" y="2381250"/>
              <a:ext cx="6658609" cy="678180"/>
            </a:xfrm>
            <a:custGeom>
              <a:avLst/>
              <a:gdLst/>
              <a:ahLst/>
              <a:cxnLst/>
              <a:rect l="l" t="t" r="r" b="b"/>
              <a:pathLst>
                <a:path w="6658609" h="678180">
                  <a:moveTo>
                    <a:pt x="0" y="678179"/>
                  </a:moveTo>
                  <a:lnTo>
                    <a:pt x="6658356" y="678179"/>
                  </a:lnTo>
                  <a:lnTo>
                    <a:pt x="6658356" y="0"/>
                  </a:lnTo>
                  <a:lnTo>
                    <a:pt x="0" y="0"/>
                  </a:lnTo>
                  <a:lnTo>
                    <a:pt x="0" y="678179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49527" y="2429966"/>
            <a:ext cx="7037705" cy="3259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0"/>
              </a:lnSpc>
              <a:spcBef>
                <a:spcPts val="100"/>
              </a:spcBef>
            </a:pP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Педагог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70" dirty="0">
                <a:solidFill>
                  <a:srgbClr val="1C2043"/>
                </a:solidFill>
                <a:latin typeface="Microsoft Sans Serif"/>
                <a:cs typeface="Microsoft Sans Serif"/>
              </a:rPr>
              <a:t>м</a:t>
            </a:r>
            <a:r>
              <a:rPr sz="18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ож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ать</a:t>
            </a: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1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од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н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нес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ко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8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ь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п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особ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30" dirty="0">
                <a:solidFill>
                  <a:srgbClr val="1C2043"/>
                </a:solidFill>
                <a:latin typeface="Microsoft Sans Serif"/>
                <a:cs typeface="Microsoft Sans Serif"/>
              </a:rPr>
              <a:t>в,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кото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ые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10"/>
              </a:lnSpc>
            </a:pP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определит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школа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положении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рабочей</a:t>
            </a:r>
            <a:r>
              <a:rPr sz="1800" spc="-3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программе.,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НАПРИМЕР:</a:t>
            </a:r>
            <a:endParaRPr sz="1800">
              <a:latin typeface="Microsoft Sans Serif"/>
              <a:cs typeface="Microsoft Sans Serif"/>
            </a:endParaRPr>
          </a:p>
          <a:p>
            <a:pPr marL="194310" indent="-172720" algn="just">
              <a:lnSpc>
                <a:spcPts val="2010"/>
              </a:lnSpc>
              <a:spcBef>
                <a:spcPts val="1610"/>
              </a:spcBef>
              <a:buChar char="•"/>
              <a:tabLst>
                <a:tab pos="194945" algn="l"/>
              </a:tabLst>
            </a:pP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указать</a:t>
            </a:r>
            <a:r>
              <a:rPr sz="1800" spc="5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формы</a:t>
            </a:r>
            <a:r>
              <a:rPr sz="1800" spc="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учета</a:t>
            </a:r>
            <a:r>
              <a:rPr sz="1800" spc="5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рабочей</a:t>
            </a:r>
            <a:r>
              <a:rPr sz="1800" spc="5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800" spc="5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воспитания</a:t>
            </a:r>
            <a:r>
              <a:rPr sz="1800" spc="5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5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пояснительной</a:t>
            </a:r>
            <a:endParaRPr sz="1800">
              <a:latin typeface="Microsoft Sans Serif"/>
              <a:cs typeface="Microsoft Sans Serif"/>
            </a:endParaRPr>
          </a:p>
          <a:p>
            <a:pPr marL="194310" algn="just">
              <a:lnSpc>
                <a:spcPts val="2010"/>
              </a:lnSpc>
            </a:pP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8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пи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54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ра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оч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800" spc="-4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гр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270" dirty="0">
                <a:solidFill>
                  <a:srgbClr val="1C2043"/>
                </a:solidFill>
                <a:latin typeface="Microsoft Sans Serif"/>
                <a:cs typeface="Microsoft Sans Serif"/>
              </a:rPr>
              <a:t>м</a:t>
            </a:r>
            <a:r>
              <a:rPr sz="1800" spc="-265" dirty="0">
                <a:solidFill>
                  <a:srgbClr val="1C2043"/>
                </a:solidFill>
                <a:latin typeface="Microsoft Sans Serif"/>
                <a:cs typeface="Microsoft Sans Serif"/>
              </a:rPr>
              <a:t>м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;</a:t>
            </a:r>
            <a:endParaRPr sz="1800">
              <a:latin typeface="Microsoft Sans Serif"/>
              <a:cs typeface="Microsoft Sans Serif"/>
            </a:endParaRPr>
          </a:p>
          <a:p>
            <a:pPr marL="194310" marR="5080" indent="-172720" algn="just">
              <a:lnSpc>
                <a:spcPts val="1860"/>
              </a:lnSpc>
              <a:spcBef>
                <a:spcPts val="330"/>
              </a:spcBef>
              <a:buChar char="•"/>
              <a:tabLst>
                <a:tab pos="194945" algn="l"/>
              </a:tabLst>
            </a:pP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оформить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приложение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54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-2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рабочей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программе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40" dirty="0">
                <a:solidFill>
                  <a:srgbClr val="1C2043"/>
                </a:solidFill>
                <a:latin typeface="Microsoft Sans Serif"/>
                <a:cs typeface="Microsoft Sans Serif"/>
              </a:rPr>
              <a:t>«Формы</a:t>
            </a:r>
            <a:r>
              <a:rPr sz="1800" spc="-23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учета</a:t>
            </a:r>
            <a:r>
              <a:rPr sz="1800" spc="13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рабочей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прог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амм</a:t>
            </a:r>
            <a:r>
              <a:rPr sz="1800" spc="-245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вос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пи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тан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я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»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;</a:t>
            </a:r>
            <a:endParaRPr sz="1800">
              <a:latin typeface="Microsoft Sans Serif"/>
              <a:cs typeface="Microsoft Sans Serif"/>
            </a:endParaRPr>
          </a:p>
          <a:p>
            <a:pPr marL="194310" indent="-172720" algn="just">
              <a:lnSpc>
                <a:spcPts val="2010"/>
              </a:lnSpc>
              <a:buChar char="•"/>
              <a:tabLst>
                <a:tab pos="194945" algn="l"/>
              </a:tabLst>
            </a:pP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указать</a:t>
            </a:r>
            <a:r>
              <a:rPr sz="1800" spc="2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информацию</a:t>
            </a:r>
            <a:r>
              <a:rPr sz="1800" spc="29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об</a:t>
            </a:r>
            <a:r>
              <a:rPr sz="1800" spc="2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учете</a:t>
            </a:r>
            <a:r>
              <a:rPr sz="1800" spc="3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рабочей</a:t>
            </a:r>
            <a:r>
              <a:rPr sz="1800" spc="29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800" spc="2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воспитания</a:t>
            </a:r>
            <a:r>
              <a:rPr sz="1800" spc="30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29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разделе</a:t>
            </a:r>
            <a:endParaRPr sz="1800">
              <a:latin typeface="Microsoft Sans Serif"/>
              <a:cs typeface="Microsoft Sans Serif"/>
            </a:endParaRPr>
          </a:p>
          <a:p>
            <a:pPr marL="194310" marR="5080" algn="just">
              <a:lnSpc>
                <a:spcPct val="85900"/>
              </a:lnSpc>
              <a:spcBef>
                <a:spcPts val="150"/>
              </a:spcBef>
            </a:pP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«Содержание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учебного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предмета/учебного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курса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(в</a:t>
            </a:r>
            <a:r>
              <a:rPr sz="1800" spc="-13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том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числе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внеурочной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деятельности)/учебного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модуля»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описании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разделов/тем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или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отдельным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блоком;</a:t>
            </a:r>
            <a:endParaRPr sz="1800">
              <a:latin typeface="Microsoft Sans Serif"/>
              <a:cs typeface="Microsoft Sans Serif"/>
            </a:endParaRPr>
          </a:p>
          <a:p>
            <a:pPr marL="194310" marR="6985" indent="-172720" algn="just">
              <a:lnSpc>
                <a:spcPts val="1860"/>
              </a:lnSpc>
              <a:spcBef>
                <a:spcPts val="325"/>
              </a:spcBef>
              <a:buChar char="•"/>
              <a:tabLst>
                <a:tab pos="194945" algn="l"/>
              </a:tabLst>
            </a:pP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отразить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воспитательный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компонент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 содержания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отдельной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колонке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таблицы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тематического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планирования.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125" dirty="0"/>
              <a:t>25</a:t>
            </a:fld>
            <a:endParaRPr spc="-1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730884"/>
            <a:ext cx="7295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Алгоритм</a:t>
            </a:r>
            <a:r>
              <a:rPr sz="1800" b="1" spc="-8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разработки</a:t>
            </a:r>
            <a:r>
              <a:rPr sz="1800" b="1" spc="-5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рабочей</a:t>
            </a:r>
            <a:r>
              <a:rPr sz="1800" b="1" spc="-5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программы</a:t>
            </a:r>
            <a:r>
              <a:rPr sz="1800" b="1" spc="-8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учебного</a:t>
            </a:r>
            <a:r>
              <a:rPr sz="1800" b="1" spc="-5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предмета,</a:t>
            </a:r>
            <a:r>
              <a:rPr sz="1800" b="1" spc="-5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75" dirty="0">
                <a:solidFill>
                  <a:srgbClr val="1C2043"/>
                </a:solidFill>
                <a:latin typeface="Arial"/>
                <a:cs typeface="Arial"/>
              </a:rPr>
              <a:t>курса,</a:t>
            </a:r>
            <a:r>
              <a:rPr sz="1800" b="1" spc="-6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модуля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0755" y="284988"/>
            <a:ext cx="5791200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2545" rIns="0" bIns="0" rtlCol="0">
            <a:spAutoFit/>
          </a:bodyPr>
          <a:lstStyle/>
          <a:p>
            <a:pPr marL="1478280">
              <a:lnSpc>
                <a:spcPct val="100000"/>
              </a:lnSpc>
              <a:spcBef>
                <a:spcPts val="335"/>
              </a:spcBef>
            </a:pPr>
            <a:r>
              <a:rPr sz="2000" spc="-285" dirty="0"/>
              <a:t>О</a:t>
            </a:r>
            <a:r>
              <a:rPr sz="2000" spc="-215" dirty="0"/>
              <a:t>р</a:t>
            </a:r>
            <a:r>
              <a:rPr sz="2000" spc="-195" dirty="0"/>
              <a:t>ганизуйте</a:t>
            </a:r>
            <a:r>
              <a:rPr sz="2000" spc="-140" dirty="0"/>
              <a:t> </a:t>
            </a:r>
            <a:r>
              <a:rPr sz="2000" spc="-265" dirty="0"/>
              <a:t>м</a:t>
            </a:r>
            <a:r>
              <a:rPr sz="2000" spc="-210" dirty="0"/>
              <a:t>етодич</a:t>
            </a:r>
            <a:r>
              <a:rPr sz="2000" spc="-204" dirty="0"/>
              <a:t>ес</a:t>
            </a:r>
            <a:r>
              <a:rPr sz="2000" spc="-195" dirty="0"/>
              <a:t>к</a:t>
            </a:r>
            <a:r>
              <a:rPr sz="2000" spc="-210" dirty="0"/>
              <a:t>ое</a:t>
            </a:r>
            <a:r>
              <a:rPr sz="2000" spc="-125" dirty="0"/>
              <a:t> </a:t>
            </a:r>
            <a:r>
              <a:rPr sz="2000" spc="-220" dirty="0"/>
              <a:t>о</a:t>
            </a:r>
            <a:r>
              <a:rPr sz="2000" spc="-215" dirty="0"/>
              <a:t>б</a:t>
            </a:r>
            <a:r>
              <a:rPr sz="2000" spc="-210" dirty="0"/>
              <a:t>еспечен</a:t>
            </a:r>
            <a:r>
              <a:rPr sz="2000" spc="-229" dirty="0"/>
              <a:t>и</a:t>
            </a:r>
            <a:r>
              <a:rPr sz="2000" spc="-200" dirty="0"/>
              <a:t>е</a:t>
            </a:r>
            <a:endParaRPr sz="20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4921"/>
              </p:ext>
            </p:extLst>
          </p:nvPr>
        </p:nvGraphicFramePr>
        <p:xfrm>
          <a:off x="76201" y="1066800"/>
          <a:ext cx="8915399" cy="5617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76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9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3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20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spc="-8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ну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spc="-7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сд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ла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ь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то</a:t>
                      </a:r>
                      <a:r>
                        <a:rPr sz="1800" b="1" spc="-9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уч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ит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800" b="1" spc="-5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8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результате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834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леполаг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ние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ние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цел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8100" marR="15367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Внесение</a:t>
                      </a:r>
                      <a:r>
                        <a:rPr sz="18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изменени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цел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дач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 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предмета.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ара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тик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уче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дм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ста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ном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ане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1250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ек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поя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нительной 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ей  прог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амм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 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дм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са,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модуля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4485">
                <a:tc>
                  <a:txBody>
                    <a:bodyPr/>
                    <a:lstStyle/>
                    <a:p>
                      <a:pPr marL="0" marR="88900" indent="36513">
                        <a:lnSpc>
                          <a:spcPct val="100000"/>
                        </a:lnSpc>
                        <a:spcBef>
                          <a:spcPts val="120"/>
                        </a:spcBef>
                        <a:tabLst/>
                      </a:pP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ание  </a:t>
                      </a:r>
                      <a:r>
                        <a:rPr sz="1800" spc="-19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планируемых </a:t>
                      </a: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резу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ьтато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сво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  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чебног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ред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чебног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0" indent="36513">
                        <a:lnSpc>
                          <a:spcPct val="100000"/>
                        </a:lnSpc>
                        <a:tabLst/>
                      </a:pP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че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од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0" marR="720090" indent="36513">
                        <a:lnSpc>
                          <a:spcPct val="10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lang="ru-RU" sz="1800" spc="5" dirty="0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чебног</a:t>
                      </a:r>
                      <a:r>
                        <a:rPr sz="1800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ок</a:t>
                      </a:r>
                      <a:r>
                        <a:rPr sz="1800" spc="5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са</a:t>
                      </a:r>
                      <a:r>
                        <a:rPr sz="1800" dirty="0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внеурочной </a:t>
                      </a:r>
                      <a:r>
                        <a:rPr sz="18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деятельности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зуч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ние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ребо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ний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ГОС</a:t>
                      </a:r>
                      <a:r>
                        <a:rPr sz="18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ре</a:t>
                      </a:r>
                      <a:r>
                        <a:rPr sz="1800" spc="-5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зульт</a:t>
                      </a:r>
                      <a:r>
                        <a:rPr sz="1800" spc="-10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осв</a:t>
                      </a:r>
                      <a:r>
                        <a:rPr sz="1800" spc="-10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5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ени</a:t>
                      </a:r>
                      <a:r>
                        <a:rPr sz="1800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800" spc="-45" dirty="0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П.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38100" marR="17272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Внесение</a:t>
                      </a:r>
                      <a:r>
                        <a:rPr sz="1800" spc="-5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изменени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пер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нь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ем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 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зу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ьт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ния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(п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ые,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мет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предметн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чностн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е).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38100" marR="6413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дел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ние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двух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идо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дм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тн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 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зу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ьт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: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ба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ог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ленного  </a:t>
                      </a:r>
                      <a:r>
                        <a:rPr sz="18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800" spc="-19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предметов</a:t>
                      </a: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уровня </a:t>
                      </a:r>
                      <a:r>
                        <a:rPr sz="1800" spc="-254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ООО</a:t>
                      </a:r>
                      <a:r>
                        <a:rPr sz="1800" spc="-2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2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– </a:t>
                      </a:r>
                      <a:r>
                        <a:rPr sz="1800" spc="-2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физика,</a:t>
                      </a:r>
                      <a:r>
                        <a:rPr sz="1800" spc="-19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химия, </a:t>
                      </a:r>
                      <a:r>
                        <a:rPr sz="18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биологи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я,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мат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матика,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инфо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матика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Проект раздела</a:t>
                      </a:r>
                    </a:p>
                    <a:p>
                      <a:pPr marL="0" marR="236220" indent="0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1258888" algn="l"/>
                        </a:tabLst>
                      </a:pP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«Планируемые  результаты </a:t>
                      </a:r>
                      <a:r>
                        <a:rPr sz="1800" spc="-5" dirty="0" err="1">
                          <a:solidFill>
                            <a:srgbClr val="1C2043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освоения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800" spc="-5" dirty="0" err="1" smtClean="0">
                          <a:solidFill>
                            <a:srgbClr val="1C2043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учебного</a:t>
                      </a:r>
                      <a:r>
                        <a:rPr sz="1800" spc="-5" dirty="0" smtClean="0">
                          <a:solidFill>
                            <a:srgbClr val="1C2043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предмета,  учебного курса,  учебного модуля,  учебного курса</a:t>
                      </a:r>
                    </a:p>
                    <a:p>
                      <a:pPr marL="0" marR="807720" indent="0">
                        <a:lnSpc>
                          <a:spcPct val="100000"/>
                        </a:lnSpc>
                        <a:spcBef>
                          <a:spcPts val="120"/>
                        </a:spcBef>
                        <a:tabLst/>
                      </a:pPr>
                      <a:r>
                        <a:rPr sz="1800" spc="-5" dirty="0" err="1">
                          <a:solidFill>
                            <a:srgbClr val="1C2043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внеурочной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 </a:t>
                      </a:r>
                      <a:r>
                        <a:rPr sz="1800" spc="-5" dirty="0" err="1" smtClean="0">
                          <a:solidFill>
                            <a:srgbClr val="1C2043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деятельнос</a:t>
                      </a:r>
                      <a:r>
                        <a:rPr lang="ru-RU" sz="1800" spc="-5" dirty="0" smtClean="0">
                          <a:solidFill>
                            <a:srgbClr val="1C2043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т</a:t>
                      </a:r>
                      <a:r>
                        <a:rPr sz="1800" spc="-5" dirty="0" smtClean="0">
                          <a:solidFill>
                            <a:srgbClr val="1C2043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и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»</a:t>
                      </a: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755" y="284988"/>
            <a:ext cx="5791200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2545" rIns="0" bIns="0" rtlCol="0">
            <a:spAutoFit/>
          </a:bodyPr>
          <a:lstStyle/>
          <a:p>
            <a:pPr marL="1478280">
              <a:lnSpc>
                <a:spcPct val="100000"/>
              </a:lnSpc>
              <a:spcBef>
                <a:spcPts val="335"/>
              </a:spcBef>
            </a:pPr>
            <a:r>
              <a:rPr sz="2000" spc="-285" dirty="0"/>
              <a:t>О</a:t>
            </a:r>
            <a:r>
              <a:rPr sz="2000" spc="-215" dirty="0"/>
              <a:t>р</a:t>
            </a:r>
            <a:r>
              <a:rPr sz="2000" spc="-195" dirty="0"/>
              <a:t>ганизуйте</a:t>
            </a:r>
            <a:r>
              <a:rPr sz="2000" spc="-140" dirty="0"/>
              <a:t> </a:t>
            </a:r>
            <a:r>
              <a:rPr sz="2000" spc="-265" dirty="0"/>
              <a:t>м</a:t>
            </a:r>
            <a:r>
              <a:rPr sz="2000" spc="-210" dirty="0"/>
              <a:t>етодич</a:t>
            </a:r>
            <a:r>
              <a:rPr sz="2000" spc="-204" dirty="0"/>
              <a:t>ес</a:t>
            </a:r>
            <a:r>
              <a:rPr sz="2000" spc="-195" dirty="0"/>
              <a:t>к</a:t>
            </a:r>
            <a:r>
              <a:rPr sz="2000" spc="-210" dirty="0"/>
              <a:t>ое</a:t>
            </a:r>
            <a:r>
              <a:rPr sz="2000" spc="-125" dirty="0"/>
              <a:t> </a:t>
            </a:r>
            <a:r>
              <a:rPr sz="2000" spc="-220" dirty="0"/>
              <a:t>о</a:t>
            </a:r>
            <a:r>
              <a:rPr sz="2000" spc="-215" dirty="0"/>
              <a:t>б</a:t>
            </a:r>
            <a:r>
              <a:rPr sz="2000" spc="-210" dirty="0"/>
              <a:t>еспечен</a:t>
            </a:r>
            <a:r>
              <a:rPr sz="2000" spc="-229" dirty="0"/>
              <a:t>и</a:t>
            </a:r>
            <a:r>
              <a:rPr sz="2000" spc="-200" dirty="0"/>
              <a:t>е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125" dirty="0"/>
              <a:t>27</a:t>
            </a:fld>
            <a:endParaRPr spc="-1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26675"/>
              </p:ext>
            </p:extLst>
          </p:nvPr>
        </p:nvGraphicFramePr>
        <p:xfrm>
          <a:off x="228600" y="1143000"/>
          <a:ext cx="8623907" cy="541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7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56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49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b="1" spc="-20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Чт</a:t>
                      </a:r>
                      <a:r>
                        <a:rPr sz="16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600" b="1" spc="-8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нужн</a:t>
                      </a:r>
                      <a:r>
                        <a:rPr sz="16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600" b="1" spc="-7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сдел</a:t>
                      </a:r>
                      <a:r>
                        <a:rPr sz="16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6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ть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561975" marR="302895" indent="-2501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6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6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600" b="1" spc="-8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6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6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6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6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ится</a:t>
                      </a:r>
                      <a:r>
                        <a:rPr sz="1600" b="1" spc="-6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в  </a:t>
                      </a:r>
                      <a:r>
                        <a:rPr sz="1600" b="1" spc="-18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результате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1166">
                <a:tc>
                  <a:txBody>
                    <a:bodyPr/>
                    <a:lstStyle/>
                    <a:p>
                      <a:pPr marL="37465" marR="14287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6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ределе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ние  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оде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жани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че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  </a:t>
                      </a:r>
                      <a:r>
                        <a:rPr sz="1600" spc="-19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предмета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5143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ние</a:t>
                      </a:r>
                      <a:r>
                        <a:rPr sz="16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1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600" spc="-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6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од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анию 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рабо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гр</a:t>
                      </a:r>
                      <a:r>
                        <a:rPr sz="1600" spc="-1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6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уче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дм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  у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рса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6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мод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6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кур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вн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чно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600" spc="-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деятельн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ти.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8100" marR="3333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соде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ния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бо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прог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амм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6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  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ур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вн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ния</a:t>
                      </a:r>
                      <a:r>
                        <a:rPr sz="16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вы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й,  </a:t>
                      </a:r>
                      <a:r>
                        <a:rPr sz="1600" spc="-1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углубленный).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8100" marR="252729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соде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ния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бо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прог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амм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6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  </a:t>
                      </a:r>
                      <a:r>
                        <a:rPr sz="16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соответствии</a:t>
                      </a:r>
                      <a:r>
                        <a:rPr sz="1600" spc="-1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600" spc="-204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планируемыми</a:t>
                      </a:r>
                      <a:r>
                        <a:rPr sz="1600" spc="-2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результатами </a:t>
                      </a:r>
                      <a:r>
                        <a:rPr sz="16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осв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ени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предмет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6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рса, 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мод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6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кур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са</a:t>
                      </a:r>
                      <a:r>
                        <a:rPr sz="16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внеур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чной  </a:t>
                      </a:r>
                      <a:r>
                        <a:rPr sz="1600" spc="-1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деятельности.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8100" marR="333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соде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ния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бо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прог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амм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6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  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1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600" spc="-2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прог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аммой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воспитания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ек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здела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  <a:p>
                      <a:pPr marL="38735" marR="13271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«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Сод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ние</a:t>
                      </a:r>
                      <a:r>
                        <a:rPr sz="1600" spc="-3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рабо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 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прог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амм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6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 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предмет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6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 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рса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6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  <a:p>
                      <a:pPr marL="38735" marR="807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мод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6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кур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са  </a:t>
                      </a:r>
                      <a:r>
                        <a:rPr sz="16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внеурочной </a:t>
                      </a:r>
                      <a:r>
                        <a:rPr sz="16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деятельн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ти»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755" y="284988"/>
            <a:ext cx="5791200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2545" rIns="0" bIns="0" rtlCol="0">
            <a:spAutoFit/>
          </a:bodyPr>
          <a:lstStyle/>
          <a:p>
            <a:pPr marL="1478280">
              <a:lnSpc>
                <a:spcPct val="100000"/>
              </a:lnSpc>
              <a:spcBef>
                <a:spcPts val="335"/>
              </a:spcBef>
            </a:pPr>
            <a:r>
              <a:rPr sz="2000" spc="-285" dirty="0"/>
              <a:t>О</a:t>
            </a:r>
            <a:r>
              <a:rPr sz="2000" spc="-215" dirty="0"/>
              <a:t>р</a:t>
            </a:r>
            <a:r>
              <a:rPr sz="2000" spc="-195" dirty="0"/>
              <a:t>ганизуйте</a:t>
            </a:r>
            <a:r>
              <a:rPr sz="2000" spc="-140" dirty="0"/>
              <a:t> </a:t>
            </a:r>
            <a:r>
              <a:rPr sz="2000" spc="-265" dirty="0"/>
              <a:t>м</a:t>
            </a:r>
            <a:r>
              <a:rPr sz="2000" spc="-210" dirty="0"/>
              <a:t>етодич</a:t>
            </a:r>
            <a:r>
              <a:rPr sz="2000" spc="-204" dirty="0"/>
              <a:t>ес</a:t>
            </a:r>
            <a:r>
              <a:rPr sz="2000" spc="-195" dirty="0"/>
              <a:t>к</a:t>
            </a:r>
            <a:r>
              <a:rPr sz="2000" spc="-210" dirty="0"/>
              <a:t>ое</a:t>
            </a:r>
            <a:r>
              <a:rPr sz="2000" spc="-125" dirty="0"/>
              <a:t> </a:t>
            </a:r>
            <a:r>
              <a:rPr sz="2000" spc="-220" dirty="0"/>
              <a:t>о</a:t>
            </a:r>
            <a:r>
              <a:rPr sz="2000" spc="-215" dirty="0"/>
              <a:t>б</a:t>
            </a:r>
            <a:r>
              <a:rPr sz="2000" spc="-210" dirty="0"/>
              <a:t>еспечен</a:t>
            </a:r>
            <a:r>
              <a:rPr sz="2000" spc="-229" dirty="0"/>
              <a:t>и</a:t>
            </a:r>
            <a:r>
              <a:rPr sz="2000" spc="-200" dirty="0"/>
              <a:t>е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125" dirty="0"/>
              <a:t>28</a:t>
            </a:fld>
            <a:endParaRPr spc="-1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707910"/>
              </p:ext>
            </p:extLst>
          </p:nvPr>
        </p:nvGraphicFramePr>
        <p:xfrm>
          <a:off x="279374" y="993775"/>
          <a:ext cx="8573133" cy="5602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5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4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2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67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20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Чт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spc="-8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нужн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spc="-7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сдел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ть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2895" indent="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spc="-8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ится</a:t>
                      </a:r>
                      <a:r>
                        <a:rPr sz="1800" b="1" spc="-60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в  </a:t>
                      </a:r>
                      <a:r>
                        <a:rPr sz="1800" b="1" spc="-185" dirty="0">
                          <a:solidFill>
                            <a:srgbClr val="1C2043"/>
                          </a:solidFill>
                          <a:latin typeface="Arial"/>
                          <a:cs typeface="Arial"/>
                        </a:rPr>
                        <a:t>результате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6298">
                <a:tc>
                  <a:txBody>
                    <a:bodyPr/>
                    <a:lstStyle/>
                    <a:p>
                      <a:pPr marL="37465" marR="603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та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ен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  </a:t>
                      </a: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тематического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 err="1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пл</a:t>
                      </a:r>
                      <a:r>
                        <a:rPr sz="1800" spc="-5" dirty="0" err="1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</a:t>
                      </a:r>
                      <a:r>
                        <a:rPr sz="1800" spc="5" dirty="0" err="1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5" dirty="0" err="1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800" spc="-10" dirty="0" err="1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5" dirty="0" err="1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</a:t>
                      </a:r>
                      <a:r>
                        <a:rPr sz="1800" spc="5" dirty="0" err="1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dirty="0" err="1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8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 err="1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</a:t>
                      </a:r>
                      <a:r>
                        <a:rPr sz="1800" spc="-65" dirty="0" smtClean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ред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чебного 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чебного  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од</a:t>
                      </a:r>
                      <a:r>
                        <a:rPr sz="1800" spc="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ля,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  к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са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вне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рочной  </a:t>
                      </a:r>
                      <a:r>
                        <a:rPr sz="18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29019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ние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6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матическому 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планированию.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8100" marR="994410">
                        <a:lnSpc>
                          <a:spcPct val="100000"/>
                        </a:lnSpc>
                      </a:pP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Составление</a:t>
                      </a:r>
                      <a:r>
                        <a:rPr sz="1800" spc="-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таблицы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тематического </a:t>
                      </a:r>
                      <a:r>
                        <a:rPr sz="1800" spc="-4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ук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аз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ем: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81000" marR="63627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SzPct val="55555"/>
                        <a:buFont typeface="Symbol"/>
                        <a:buChar char=""/>
                        <a:tabLst>
                          <a:tab pos="381000" algn="l"/>
                          <a:tab pos="381635" algn="l"/>
                        </a:tabLst>
                      </a:pP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кол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ак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дем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их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мых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ени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каждо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мы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81000" marR="14287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предмет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рс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(в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 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чи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6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чн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деят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льн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сти)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уче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го  </a:t>
                      </a:r>
                      <a:r>
                        <a:rPr sz="1800" spc="-17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модуля;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81000" marR="217170" indent="-342900">
                        <a:lnSpc>
                          <a:spcPct val="100000"/>
                        </a:lnSpc>
                        <a:spcBef>
                          <a:spcPts val="495"/>
                        </a:spcBef>
                        <a:buClr>
                          <a:srgbClr val="000000"/>
                        </a:buClr>
                        <a:buSzPct val="55555"/>
                        <a:buFont typeface="Symbol"/>
                        <a:buChar char=""/>
                        <a:tabLst>
                          <a:tab pos="381000" algn="l"/>
                          <a:tab pos="381635" algn="l"/>
                        </a:tabLst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зможн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пользо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ани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по  конкр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тн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ме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э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ект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онн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ифр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х) 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вате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ьн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рсо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явл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щи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ся 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уче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-ме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дическ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ми</a:t>
                      </a:r>
                      <a:r>
                        <a:rPr sz="1800" spc="-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ма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тер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иал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ми, 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кот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предста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лены</a:t>
                      </a:r>
                      <a:r>
                        <a:rPr sz="1800" spc="-3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7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э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лект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онн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3810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ифр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м)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виде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ек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здела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38735" marR="384175">
                        <a:lnSpc>
                          <a:spcPct val="100000"/>
                        </a:lnSpc>
                      </a:pPr>
                      <a:r>
                        <a:rPr sz="1800" spc="-2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«Тематическое </a:t>
                      </a:r>
                      <a:r>
                        <a:rPr sz="1800" spc="-19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9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планирование </a:t>
                      </a: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предмет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  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рса, 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мод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,  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ного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рса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800" spc="-185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внеурочной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80" dirty="0">
                          <a:solidFill>
                            <a:srgbClr val="1C2043"/>
                          </a:solidFill>
                          <a:latin typeface="Microsoft Sans Serif"/>
                          <a:cs typeface="Microsoft Sans Serif"/>
                        </a:rPr>
                        <a:t>деятельности»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07794"/>
            <a:ext cx="9144000" cy="415819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ln w="28575">
            <a:solidFill>
              <a:srgbClr val="04364E"/>
            </a:solidFill>
          </a:ln>
        </p:spPr>
        <p:txBody>
          <a:bodyPr vert="horz" wrap="square" lIns="0" tIns="175895" rIns="0" bIns="0" rtlCol="0">
            <a:spAutoFit/>
          </a:bodyPr>
          <a:lstStyle/>
          <a:p>
            <a:pPr marL="111760" marR="105410" indent="-1270" algn="ctr">
              <a:lnSpc>
                <a:spcPct val="86100"/>
              </a:lnSpc>
              <a:spcBef>
                <a:spcPts val="1385"/>
              </a:spcBef>
            </a:pPr>
            <a:endParaRPr>
              <a:solidFill>
                <a:srgbClr val="1C2043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2400" y="533400"/>
            <a:ext cx="6248399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3F3F3"/>
                </a:solidFill>
              </a:rPr>
              <a:t>Ключевые изменения</a:t>
            </a:r>
            <a:endParaRPr sz="2800" dirty="0"/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3F3F3"/>
                </a:solidFill>
              </a:rPr>
              <a:t>в обновленных ФГОС  НОО и ООО</a:t>
            </a:r>
            <a:endParaRPr sz="2800" dirty="0"/>
          </a:p>
        </p:txBody>
      </p:sp>
      <p:sp>
        <p:nvSpPr>
          <p:cNvPr id="13" name="object 13"/>
          <p:cNvSpPr txBox="1"/>
          <p:nvPr/>
        </p:nvSpPr>
        <p:spPr>
          <a:xfrm>
            <a:off x="476864" y="1752600"/>
            <a:ext cx="7295536" cy="891847"/>
          </a:xfrm>
          <a:prstGeom prst="rect">
            <a:avLst/>
          </a:prstGeom>
          <a:ln w="28575">
            <a:solidFill>
              <a:srgbClr val="04364E"/>
            </a:solidFill>
          </a:ln>
        </p:spPr>
        <p:txBody>
          <a:bodyPr vert="horz" wrap="square" lIns="0" tIns="5715" rIns="0" bIns="0" rtlCol="0">
            <a:spAutoFit/>
          </a:bodyPr>
          <a:lstStyle>
            <a:defPPr>
              <a:defRPr lang="ru-RU"/>
            </a:defPPr>
            <a:lvl1pPr marR="351155" algn="r">
              <a:lnSpc>
                <a:spcPts val="1700"/>
              </a:lnSpc>
              <a:defRPr>
                <a:solidFill>
                  <a:srgbClr val="1C2043"/>
                </a:solidFill>
                <a:latin typeface="Microsoft Sans Serif"/>
                <a:cs typeface="Microsoft Sans Serif"/>
              </a:defRPr>
            </a:lvl1pPr>
          </a:lstStyle>
          <a:p>
            <a:pPr marL="176213" algn="l"/>
            <a:endParaRPr lang="ru-RU" sz="2400" dirty="0" smtClean="0"/>
          </a:p>
          <a:p>
            <a:pPr marL="176213" algn="l"/>
            <a:r>
              <a:rPr sz="2400" dirty="0" err="1" smtClean="0"/>
              <a:t>Приводят</a:t>
            </a:r>
            <a:r>
              <a:rPr sz="2400" dirty="0" smtClean="0"/>
              <a:t> </a:t>
            </a:r>
            <a:r>
              <a:rPr sz="2400" dirty="0"/>
              <a:t>Стандарты в  соответствие  </a:t>
            </a:r>
            <a:r>
              <a:rPr sz="2400" dirty="0" err="1"/>
              <a:t>Федеральному</a:t>
            </a:r>
            <a:r>
              <a:rPr sz="2400" dirty="0"/>
              <a:t> </a:t>
            </a:r>
            <a:r>
              <a:rPr lang="ru-RU" sz="2400" dirty="0" smtClean="0"/>
              <a:t>     </a:t>
            </a:r>
            <a:r>
              <a:rPr sz="2400" dirty="0" err="1" smtClean="0"/>
              <a:t>закону</a:t>
            </a:r>
            <a:r>
              <a:rPr sz="2400" dirty="0" smtClean="0"/>
              <a:t> </a:t>
            </a:r>
            <a:r>
              <a:rPr sz="2400" dirty="0"/>
              <a:t>«Об  образовании в Российской  </a:t>
            </a:r>
            <a:r>
              <a:rPr sz="2400" dirty="0" err="1"/>
              <a:t>Федерации</a:t>
            </a:r>
            <a:r>
              <a:rPr sz="2400" dirty="0" smtClean="0"/>
              <a:t>»</a:t>
            </a:r>
            <a:endParaRPr lang="ru-RU" sz="2400" dirty="0"/>
          </a:p>
        </p:txBody>
      </p:sp>
      <p:sp>
        <p:nvSpPr>
          <p:cNvPr id="15" name="object 15"/>
          <p:cNvSpPr txBox="1"/>
          <p:nvPr/>
        </p:nvSpPr>
        <p:spPr>
          <a:xfrm>
            <a:off x="481758" y="2700144"/>
            <a:ext cx="7290642" cy="1109856"/>
          </a:xfrm>
          <a:prstGeom prst="rect">
            <a:avLst/>
          </a:prstGeom>
          <a:ln w="28575">
            <a:solidFill>
              <a:srgbClr val="04364E"/>
            </a:solidFill>
          </a:ln>
        </p:spPr>
        <p:txBody>
          <a:bodyPr vert="horz" wrap="square" lIns="0" tIns="5715" rIns="0" bIns="0" rtlCol="0">
            <a:spAutoFit/>
          </a:bodyPr>
          <a:lstStyle>
            <a:defPPr>
              <a:defRPr lang="ru-RU"/>
            </a:defPPr>
            <a:lvl1pPr marR="351155" algn="r">
              <a:lnSpc>
                <a:spcPts val="1700"/>
              </a:lnSpc>
              <a:defRPr>
                <a:solidFill>
                  <a:srgbClr val="1C2043"/>
                </a:solidFill>
                <a:latin typeface="Microsoft Sans Serif"/>
                <a:cs typeface="Microsoft Sans Serif"/>
              </a:defRPr>
            </a:lvl1pPr>
          </a:lstStyle>
          <a:p>
            <a:pPr algn="l"/>
            <a:endParaRPr lang="ru-RU" sz="2400" dirty="0"/>
          </a:p>
          <a:p>
            <a:pPr marL="176213" algn="l"/>
            <a:r>
              <a:rPr sz="2400" dirty="0" err="1" smtClean="0"/>
              <a:t>Устанавливают</a:t>
            </a:r>
            <a:r>
              <a:rPr lang="ru-RU" sz="2400" dirty="0"/>
              <a:t> </a:t>
            </a:r>
            <a:r>
              <a:rPr sz="2400" dirty="0" err="1" smtClean="0"/>
              <a:t>вариативность</a:t>
            </a:r>
            <a:r>
              <a:rPr sz="2400" dirty="0" smtClean="0"/>
              <a:t> </a:t>
            </a:r>
            <a:r>
              <a:rPr sz="2400" dirty="0"/>
              <a:t>сроков  реализации программ (не  только в </a:t>
            </a:r>
            <a:r>
              <a:rPr sz="2400" dirty="0" err="1" smtClean="0"/>
              <a:t>сторону</a:t>
            </a:r>
            <a:r>
              <a:rPr lang="ru-RU" sz="2400" dirty="0" smtClean="0"/>
              <a:t> </a:t>
            </a:r>
            <a:r>
              <a:rPr sz="2400" dirty="0" err="1" smtClean="0"/>
              <a:t>увеличения</a:t>
            </a:r>
            <a:r>
              <a:rPr sz="2400" dirty="0"/>
              <a:t>, но и в </a:t>
            </a:r>
            <a:r>
              <a:rPr sz="2400" dirty="0" err="1" smtClean="0"/>
              <a:t>сторону</a:t>
            </a:r>
            <a:r>
              <a:rPr lang="ru-RU" sz="2400" dirty="0" smtClean="0"/>
              <a:t> </a:t>
            </a:r>
            <a:r>
              <a:rPr sz="2400" dirty="0" err="1" smtClean="0"/>
              <a:t>сокращения</a:t>
            </a:r>
            <a:r>
              <a:rPr sz="2400" dirty="0"/>
              <a:t>)</a:t>
            </a:r>
            <a:endParaRPr lang="ru-RU" sz="2400" dirty="0"/>
          </a:p>
          <a:p>
            <a:pPr algn="l"/>
            <a:endParaRPr sz="2400" dirty="0"/>
          </a:p>
        </p:txBody>
      </p:sp>
      <p:sp>
        <p:nvSpPr>
          <p:cNvPr id="17" name="object 17"/>
          <p:cNvSpPr txBox="1"/>
          <p:nvPr/>
        </p:nvSpPr>
        <p:spPr>
          <a:xfrm>
            <a:off x="457200" y="3886200"/>
            <a:ext cx="7318206" cy="877804"/>
          </a:xfrm>
          <a:prstGeom prst="rect">
            <a:avLst/>
          </a:prstGeom>
          <a:ln w="28575">
            <a:solidFill>
              <a:srgbClr val="04364E"/>
            </a:solidFill>
          </a:ln>
        </p:spPr>
        <p:txBody>
          <a:bodyPr vert="horz" wrap="square" lIns="0" tIns="5715" rIns="0" bIns="0" rtlCol="0">
            <a:spAutoFit/>
          </a:bodyPr>
          <a:lstStyle>
            <a:defPPr>
              <a:defRPr lang="ru-RU"/>
            </a:defPPr>
            <a:lvl1pPr marR="351155">
              <a:lnSpc>
                <a:spcPts val="1700"/>
              </a:lnSpc>
              <a:defRPr sz="2000">
                <a:solidFill>
                  <a:srgbClr val="1C2043"/>
                </a:solidFill>
                <a:latin typeface="Microsoft Sans Serif"/>
                <a:cs typeface="Microsoft Sans Serif"/>
              </a:defRPr>
            </a:lvl1pPr>
          </a:lstStyle>
          <a:p>
            <a:pPr marL="176213"/>
            <a:endParaRPr lang="ru-RU" sz="2400" dirty="0"/>
          </a:p>
          <a:p>
            <a:pPr marL="176213"/>
            <a:r>
              <a:rPr sz="2400" dirty="0" err="1"/>
              <a:t>Детализируют</a:t>
            </a:r>
            <a:r>
              <a:rPr sz="2400" dirty="0"/>
              <a:t> </a:t>
            </a:r>
            <a:r>
              <a:rPr sz="2400" dirty="0" err="1"/>
              <a:t>условия</a:t>
            </a:r>
            <a:r>
              <a:rPr lang="ru-RU" sz="2400" dirty="0"/>
              <a:t> </a:t>
            </a:r>
            <a:r>
              <a:rPr sz="2400" dirty="0" err="1"/>
              <a:t>реализации</a:t>
            </a:r>
            <a:r>
              <a:rPr sz="2400" dirty="0"/>
              <a:t>  </a:t>
            </a:r>
            <a:r>
              <a:rPr sz="2400" dirty="0" err="1"/>
              <a:t>образовательных</a:t>
            </a:r>
            <a:r>
              <a:rPr sz="2400" dirty="0"/>
              <a:t>  </a:t>
            </a:r>
            <a:r>
              <a:rPr sz="2400" dirty="0" err="1"/>
              <a:t>программ</a:t>
            </a:r>
            <a:endParaRPr lang="ru-RU" sz="2400" dirty="0"/>
          </a:p>
          <a:p>
            <a:endParaRPr sz="2400" dirty="0"/>
          </a:p>
        </p:txBody>
      </p:sp>
      <p:sp>
        <p:nvSpPr>
          <p:cNvPr id="19" name="object 19"/>
          <p:cNvSpPr txBox="1"/>
          <p:nvPr/>
        </p:nvSpPr>
        <p:spPr>
          <a:xfrm>
            <a:off x="469458" y="4823153"/>
            <a:ext cx="7321118" cy="891847"/>
          </a:xfrm>
          <a:prstGeom prst="rect">
            <a:avLst/>
          </a:prstGeom>
          <a:ln w="28575">
            <a:solidFill>
              <a:srgbClr val="04364E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R="351155">
              <a:lnSpc>
                <a:spcPts val="1700"/>
              </a:lnSpc>
            </a:pPr>
            <a:endParaRPr lang="ru-RU" sz="2400" dirty="0" smtClean="0">
              <a:solidFill>
                <a:srgbClr val="1C2043"/>
              </a:solidFill>
              <a:latin typeface="Microsoft Sans Serif"/>
              <a:cs typeface="Microsoft Sans Serif"/>
            </a:endParaRPr>
          </a:p>
          <a:p>
            <a:pPr marL="92075" marR="351155">
              <a:lnSpc>
                <a:spcPts val="1700"/>
              </a:lnSpc>
            </a:pPr>
            <a:r>
              <a:rPr sz="2400" dirty="0" err="1" smtClean="0">
                <a:solidFill>
                  <a:srgbClr val="1C2043"/>
                </a:solidFill>
                <a:latin typeface="Microsoft Sans Serif"/>
                <a:cs typeface="Microsoft Sans Serif"/>
              </a:rPr>
              <a:t>Конкретизированн</a:t>
            </a:r>
            <a:r>
              <a:rPr lang="ru-RU" sz="2400" dirty="0" smtClean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2400" dirty="0" smtClean="0">
                <a:solidFill>
                  <a:srgbClr val="1C2043"/>
                </a:solidFill>
                <a:latin typeface="Microsoft Sans Serif"/>
                <a:cs typeface="Microsoft Sans Serif"/>
              </a:rPr>
              <a:t>е  </a:t>
            </a:r>
            <a:r>
              <a:rPr sz="2400" dirty="0" err="1">
                <a:solidFill>
                  <a:srgbClr val="1C2043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400" dirty="0">
                <a:solidFill>
                  <a:srgbClr val="1C2043"/>
                </a:solidFill>
                <a:latin typeface="Microsoft Sans Serif"/>
                <a:cs typeface="Microsoft Sans Serif"/>
              </a:rPr>
              <a:t>  </a:t>
            </a:r>
            <a:r>
              <a:rPr sz="2400" dirty="0" err="1" smtClean="0">
                <a:solidFill>
                  <a:srgbClr val="1C2043"/>
                </a:solidFill>
                <a:latin typeface="Microsoft Sans Serif"/>
                <a:cs typeface="Microsoft Sans Serif"/>
              </a:rPr>
              <a:t>систематизированы</a:t>
            </a:r>
            <a:endParaRPr lang="ru-RU" sz="2400" dirty="0" smtClean="0">
              <a:solidFill>
                <a:srgbClr val="1C2043"/>
              </a:solidFill>
              <a:latin typeface="Microsoft Sans Serif"/>
              <a:cs typeface="Microsoft Sans Serif"/>
            </a:endParaRPr>
          </a:p>
          <a:p>
            <a:pPr marR="351155">
              <a:lnSpc>
                <a:spcPts val="1700"/>
              </a:lnSpc>
            </a:pPr>
            <a:endParaRPr sz="2400" dirty="0">
              <a:solidFill>
                <a:srgbClr val="1C2043"/>
              </a:solidFill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6864" y="5791200"/>
            <a:ext cx="7313712" cy="891847"/>
          </a:xfrm>
          <a:prstGeom prst="rect">
            <a:avLst/>
          </a:prstGeom>
          <a:ln w="28575">
            <a:solidFill>
              <a:srgbClr val="04364E"/>
            </a:solidFill>
          </a:ln>
        </p:spPr>
        <p:txBody>
          <a:bodyPr vert="horz" wrap="square" lIns="0" tIns="5715" rIns="0" bIns="0" rtlCol="0">
            <a:spAutoFit/>
          </a:bodyPr>
          <a:lstStyle>
            <a:defPPr>
              <a:defRPr lang="ru-RU"/>
            </a:defPPr>
            <a:lvl1pPr marR="351155" algn="r">
              <a:lnSpc>
                <a:spcPts val="1700"/>
              </a:lnSpc>
              <a:defRPr>
                <a:solidFill>
                  <a:srgbClr val="1C2043"/>
                </a:solidFill>
                <a:latin typeface="Microsoft Sans Serif"/>
                <a:cs typeface="Microsoft Sans Serif"/>
              </a:defRPr>
            </a:lvl1pPr>
          </a:lstStyle>
          <a:p>
            <a:pPr algn="l"/>
            <a:endParaRPr lang="ru-RU" sz="2400" dirty="0" smtClean="0"/>
          </a:p>
          <a:p>
            <a:pPr marL="176213" algn="l"/>
            <a:r>
              <a:rPr sz="2400" dirty="0" err="1" smtClean="0"/>
              <a:t>Оптимизированы</a:t>
            </a:r>
            <a:r>
              <a:rPr sz="2400" dirty="0" smtClean="0"/>
              <a:t>  </a:t>
            </a:r>
            <a:r>
              <a:rPr sz="2400" dirty="0"/>
              <a:t>требования к основной  образовательной  программе и </a:t>
            </a:r>
            <a:r>
              <a:rPr sz="2400" dirty="0" err="1"/>
              <a:t>рабочей</a:t>
            </a:r>
            <a:r>
              <a:rPr sz="2400" dirty="0"/>
              <a:t>  </a:t>
            </a:r>
            <a:r>
              <a:rPr sz="2400" dirty="0" err="1" smtClean="0"/>
              <a:t>программе</a:t>
            </a:r>
            <a:endParaRPr lang="ru-RU" sz="2400" dirty="0" smtClean="0"/>
          </a:p>
        </p:txBody>
      </p:sp>
      <p:sp>
        <p:nvSpPr>
          <p:cNvPr id="22" name="object 22"/>
          <p:cNvSpPr txBox="1"/>
          <p:nvPr/>
        </p:nvSpPr>
        <p:spPr>
          <a:xfrm>
            <a:off x="8898001" y="6293043"/>
            <a:ext cx="15367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200" b="1" spc="-25" dirty="0">
                <a:solidFill>
                  <a:srgbClr val="F3F3F3"/>
                </a:solidFill>
                <a:latin typeface="Roboto Cn"/>
                <a:cs typeface="Roboto Cn"/>
              </a:rPr>
              <a:t>3</a:t>
            </a:fld>
            <a:endParaRPr sz="1200">
              <a:latin typeface="Roboto Cn"/>
              <a:cs typeface="Roboto C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48162" y="5584126"/>
            <a:ext cx="5481638" cy="1274445"/>
            <a:chOff x="4348162" y="5584126"/>
            <a:chExt cx="4796155" cy="1274445"/>
          </a:xfrm>
        </p:grpSpPr>
        <p:sp>
          <p:nvSpPr>
            <p:cNvPr id="3" name="object 3"/>
            <p:cNvSpPr/>
            <p:nvPr/>
          </p:nvSpPr>
          <p:spPr>
            <a:xfrm>
              <a:off x="4362450" y="5598414"/>
              <a:ext cx="3926204" cy="783590"/>
            </a:xfrm>
            <a:custGeom>
              <a:avLst/>
              <a:gdLst/>
              <a:ahLst/>
              <a:cxnLst/>
              <a:rect l="l" t="t" r="r" b="b"/>
              <a:pathLst>
                <a:path w="3926204" h="783589">
                  <a:moveTo>
                    <a:pt x="3847465" y="0"/>
                  </a:moveTo>
                  <a:lnTo>
                    <a:pt x="78359" y="0"/>
                  </a:lnTo>
                  <a:lnTo>
                    <a:pt x="47845" y="6154"/>
                  </a:lnTo>
                  <a:lnTo>
                    <a:pt x="22939" y="22940"/>
                  </a:lnTo>
                  <a:lnTo>
                    <a:pt x="6153" y="47839"/>
                  </a:lnTo>
                  <a:lnTo>
                    <a:pt x="0" y="78333"/>
                  </a:lnTo>
                  <a:lnTo>
                    <a:pt x="0" y="705002"/>
                  </a:lnTo>
                  <a:lnTo>
                    <a:pt x="6153" y="735496"/>
                  </a:lnTo>
                  <a:lnTo>
                    <a:pt x="22939" y="760395"/>
                  </a:lnTo>
                  <a:lnTo>
                    <a:pt x="47845" y="777181"/>
                  </a:lnTo>
                  <a:lnTo>
                    <a:pt x="78359" y="783336"/>
                  </a:lnTo>
                  <a:lnTo>
                    <a:pt x="3847465" y="783336"/>
                  </a:lnTo>
                  <a:lnTo>
                    <a:pt x="3877978" y="777181"/>
                  </a:lnTo>
                  <a:lnTo>
                    <a:pt x="3902884" y="760395"/>
                  </a:lnTo>
                  <a:lnTo>
                    <a:pt x="3919670" y="735496"/>
                  </a:lnTo>
                  <a:lnTo>
                    <a:pt x="3925824" y="705002"/>
                  </a:lnTo>
                  <a:lnTo>
                    <a:pt x="3925824" y="78333"/>
                  </a:lnTo>
                  <a:lnTo>
                    <a:pt x="3919670" y="47839"/>
                  </a:lnTo>
                  <a:lnTo>
                    <a:pt x="3902884" y="22940"/>
                  </a:lnTo>
                  <a:lnTo>
                    <a:pt x="3877978" y="6154"/>
                  </a:lnTo>
                  <a:lnTo>
                    <a:pt x="384746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62450" y="5598414"/>
              <a:ext cx="3926204" cy="783590"/>
            </a:xfrm>
            <a:custGeom>
              <a:avLst/>
              <a:gdLst/>
              <a:ahLst/>
              <a:cxnLst/>
              <a:rect l="l" t="t" r="r" b="b"/>
              <a:pathLst>
                <a:path w="3926204" h="783589">
                  <a:moveTo>
                    <a:pt x="0" y="78333"/>
                  </a:moveTo>
                  <a:lnTo>
                    <a:pt x="6153" y="47839"/>
                  </a:lnTo>
                  <a:lnTo>
                    <a:pt x="22939" y="22940"/>
                  </a:lnTo>
                  <a:lnTo>
                    <a:pt x="47845" y="6154"/>
                  </a:lnTo>
                  <a:lnTo>
                    <a:pt x="78359" y="0"/>
                  </a:lnTo>
                  <a:lnTo>
                    <a:pt x="3847465" y="0"/>
                  </a:lnTo>
                  <a:lnTo>
                    <a:pt x="3877978" y="6154"/>
                  </a:lnTo>
                  <a:lnTo>
                    <a:pt x="3902884" y="22940"/>
                  </a:lnTo>
                  <a:lnTo>
                    <a:pt x="3919670" y="47839"/>
                  </a:lnTo>
                  <a:lnTo>
                    <a:pt x="3925824" y="78333"/>
                  </a:lnTo>
                  <a:lnTo>
                    <a:pt x="3925824" y="705002"/>
                  </a:lnTo>
                  <a:lnTo>
                    <a:pt x="3919670" y="735496"/>
                  </a:lnTo>
                  <a:lnTo>
                    <a:pt x="3902884" y="760395"/>
                  </a:lnTo>
                  <a:lnTo>
                    <a:pt x="3877978" y="777181"/>
                  </a:lnTo>
                  <a:lnTo>
                    <a:pt x="3847465" y="783336"/>
                  </a:lnTo>
                  <a:lnTo>
                    <a:pt x="78359" y="783336"/>
                  </a:lnTo>
                  <a:lnTo>
                    <a:pt x="47845" y="777181"/>
                  </a:lnTo>
                  <a:lnTo>
                    <a:pt x="22939" y="760395"/>
                  </a:lnTo>
                  <a:lnTo>
                    <a:pt x="6153" y="735496"/>
                  </a:lnTo>
                  <a:lnTo>
                    <a:pt x="0" y="705002"/>
                  </a:lnTo>
                  <a:lnTo>
                    <a:pt x="0" y="78333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449280" y="64603"/>
            <a:ext cx="6499860" cy="114775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39370" rIns="0" bIns="0" rtlCol="0">
            <a:spAutoFit/>
          </a:bodyPr>
          <a:lstStyle/>
          <a:p>
            <a:pPr marR="82550" algn="r">
              <a:lnSpc>
                <a:spcPct val="100000"/>
              </a:lnSpc>
              <a:spcBef>
                <a:spcPts val="310"/>
              </a:spcBef>
            </a:pPr>
            <a:r>
              <a:rPr sz="2400" b="1" dirty="0">
                <a:solidFill>
                  <a:srgbClr val="30356D"/>
                </a:solidFill>
                <a:latin typeface="Arial"/>
                <a:cs typeface="Arial"/>
              </a:rPr>
              <a:t>Механизмы обеспечения вариативности образовательных</a:t>
            </a:r>
            <a:endParaRPr sz="2400" dirty="0">
              <a:latin typeface="Arial"/>
              <a:cs typeface="Arial"/>
            </a:endParaRPr>
          </a:p>
          <a:p>
            <a:pPr marR="85090" algn="r">
              <a:lnSpc>
                <a:spcPct val="100000"/>
              </a:lnSpc>
            </a:pPr>
            <a:r>
              <a:rPr sz="2400" b="1" dirty="0">
                <a:solidFill>
                  <a:srgbClr val="30356D"/>
                </a:solidFill>
                <a:latin typeface="Arial"/>
                <a:cs typeface="Arial"/>
              </a:rPr>
              <a:t>программ, предусмотренные ФГОС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4800" y="1347406"/>
            <a:ext cx="3633279" cy="813435"/>
            <a:chOff x="771334" y="1347406"/>
            <a:chExt cx="3166745" cy="813435"/>
          </a:xfrm>
        </p:grpSpPr>
        <p:sp>
          <p:nvSpPr>
            <p:cNvPr id="7" name="object 7"/>
            <p:cNvSpPr/>
            <p:nvPr/>
          </p:nvSpPr>
          <p:spPr>
            <a:xfrm>
              <a:off x="785622" y="1361694"/>
              <a:ext cx="3138170" cy="784860"/>
            </a:xfrm>
            <a:custGeom>
              <a:avLst/>
              <a:gdLst/>
              <a:ahLst/>
              <a:cxnLst/>
              <a:rect l="l" t="t" r="r" b="b"/>
              <a:pathLst>
                <a:path w="3138170" h="784860">
                  <a:moveTo>
                    <a:pt x="3059429" y="0"/>
                  </a:moveTo>
                  <a:lnTo>
                    <a:pt x="78486" y="0"/>
                  </a:lnTo>
                  <a:lnTo>
                    <a:pt x="47936" y="6173"/>
                  </a:lnTo>
                  <a:lnTo>
                    <a:pt x="22988" y="23002"/>
                  </a:lnTo>
                  <a:lnTo>
                    <a:pt x="6168" y="47952"/>
                  </a:lnTo>
                  <a:lnTo>
                    <a:pt x="0" y="78485"/>
                  </a:lnTo>
                  <a:lnTo>
                    <a:pt x="0" y="706373"/>
                  </a:lnTo>
                  <a:lnTo>
                    <a:pt x="6168" y="736907"/>
                  </a:lnTo>
                  <a:lnTo>
                    <a:pt x="22988" y="761857"/>
                  </a:lnTo>
                  <a:lnTo>
                    <a:pt x="47936" y="778686"/>
                  </a:lnTo>
                  <a:lnTo>
                    <a:pt x="78486" y="784859"/>
                  </a:lnTo>
                  <a:lnTo>
                    <a:pt x="3059429" y="784859"/>
                  </a:lnTo>
                  <a:lnTo>
                    <a:pt x="3089963" y="778686"/>
                  </a:lnTo>
                  <a:lnTo>
                    <a:pt x="3114913" y="761857"/>
                  </a:lnTo>
                  <a:lnTo>
                    <a:pt x="3131742" y="736907"/>
                  </a:lnTo>
                  <a:lnTo>
                    <a:pt x="3137916" y="706373"/>
                  </a:lnTo>
                  <a:lnTo>
                    <a:pt x="3137916" y="78485"/>
                  </a:lnTo>
                  <a:lnTo>
                    <a:pt x="3131742" y="47952"/>
                  </a:lnTo>
                  <a:lnTo>
                    <a:pt x="3114913" y="23002"/>
                  </a:lnTo>
                  <a:lnTo>
                    <a:pt x="3089963" y="6173"/>
                  </a:lnTo>
                  <a:lnTo>
                    <a:pt x="3059429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5622" y="1361694"/>
              <a:ext cx="3138170" cy="784860"/>
            </a:xfrm>
            <a:custGeom>
              <a:avLst/>
              <a:gdLst/>
              <a:ahLst/>
              <a:cxnLst/>
              <a:rect l="l" t="t" r="r" b="b"/>
              <a:pathLst>
                <a:path w="3138170" h="784860">
                  <a:moveTo>
                    <a:pt x="0" y="78485"/>
                  </a:moveTo>
                  <a:lnTo>
                    <a:pt x="6168" y="47952"/>
                  </a:lnTo>
                  <a:lnTo>
                    <a:pt x="22988" y="23002"/>
                  </a:lnTo>
                  <a:lnTo>
                    <a:pt x="47936" y="6173"/>
                  </a:lnTo>
                  <a:lnTo>
                    <a:pt x="78486" y="0"/>
                  </a:lnTo>
                  <a:lnTo>
                    <a:pt x="3059429" y="0"/>
                  </a:lnTo>
                  <a:lnTo>
                    <a:pt x="3089963" y="6173"/>
                  </a:lnTo>
                  <a:lnTo>
                    <a:pt x="3114913" y="23002"/>
                  </a:lnTo>
                  <a:lnTo>
                    <a:pt x="3131742" y="47952"/>
                  </a:lnTo>
                  <a:lnTo>
                    <a:pt x="3137916" y="78485"/>
                  </a:lnTo>
                  <a:lnTo>
                    <a:pt x="3137916" y="706373"/>
                  </a:lnTo>
                  <a:lnTo>
                    <a:pt x="3131742" y="736907"/>
                  </a:lnTo>
                  <a:lnTo>
                    <a:pt x="3114913" y="761857"/>
                  </a:lnTo>
                  <a:lnTo>
                    <a:pt x="3089963" y="778686"/>
                  </a:lnTo>
                  <a:lnTo>
                    <a:pt x="3059429" y="784859"/>
                  </a:lnTo>
                  <a:lnTo>
                    <a:pt x="78486" y="784859"/>
                  </a:lnTo>
                  <a:lnTo>
                    <a:pt x="47936" y="778686"/>
                  </a:lnTo>
                  <a:lnTo>
                    <a:pt x="22988" y="761857"/>
                  </a:lnTo>
                  <a:lnTo>
                    <a:pt x="6168" y="736907"/>
                  </a:lnTo>
                  <a:lnTo>
                    <a:pt x="0" y="706373"/>
                  </a:lnTo>
                  <a:lnTo>
                    <a:pt x="0" y="78485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7200" y="1463802"/>
            <a:ext cx="3274161" cy="5398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17830" marR="5080" indent="-405765">
              <a:lnSpc>
                <a:spcPts val="1860"/>
              </a:lnSpc>
              <a:spcBef>
                <a:spcPts val="409"/>
              </a:spcBef>
            </a:pPr>
            <a:r>
              <a:rPr sz="1800" b="1" dirty="0">
                <a:solidFill>
                  <a:srgbClr val="F3F3F3"/>
                </a:solidFill>
                <a:latin typeface="Arial"/>
                <a:cs typeface="Arial"/>
              </a:rPr>
              <a:t>Механизмы вариативности в  действующем ФГОС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2214372"/>
            <a:ext cx="137160" cy="13716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21194" y="2406586"/>
            <a:ext cx="3616886" cy="813435"/>
            <a:chOff x="771334" y="2406586"/>
            <a:chExt cx="3166745" cy="813435"/>
          </a:xfrm>
        </p:grpSpPr>
        <p:sp>
          <p:nvSpPr>
            <p:cNvPr id="12" name="object 12"/>
            <p:cNvSpPr/>
            <p:nvPr/>
          </p:nvSpPr>
          <p:spPr>
            <a:xfrm>
              <a:off x="785622" y="2420873"/>
              <a:ext cx="3138170" cy="784860"/>
            </a:xfrm>
            <a:custGeom>
              <a:avLst/>
              <a:gdLst/>
              <a:ahLst/>
              <a:cxnLst/>
              <a:rect l="l" t="t" r="r" b="b"/>
              <a:pathLst>
                <a:path w="3138170" h="784860">
                  <a:moveTo>
                    <a:pt x="3059429" y="0"/>
                  </a:moveTo>
                  <a:lnTo>
                    <a:pt x="78486" y="0"/>
                  </a:lnTo>
                  <a:lnTo>
                    <a:pt x="47936" y="6173"/>
                  </a:lnTo>
                  <a:lnTo>
                    <a:pt x="22988" y="23002"/>
                  </a:lnTo>
                  <a:lnTo>
                    <a:pt x="6168" y="47952"/>
                  </a:lnTo>
                  <a:lnTo>
                    <a:pt x="0" y="78486"/>
                  </a:lnTo>
                  <a:lnTo>
                    <a:pt x="0" y="706374"/>
                  </a:lnTo>
                  <a:lnTo>
                    <a:pt x="6168" y="736907"/>
                  </a:lnTo>
                  <a:lnTo>
                    <a:pt x="22988" y="761857"/>
                  </a:lnTo>
                  <a:lnTo>
                    <a:pt x="47936" y="778686"/>
                  </a:lnTo>
                  <a:lnTo>
                    <a:pt x="78486" y="784860"/>
                  </a:lnTo>
                  <a:lnTo>
                    <a:pt x="3059429" y="784860"/>
                  </a:lnTo>
                  <a:lnTo>
                    <a:pt x="3089963" y="778686"/>
                  </a:lnTo>
                  <a:lnTo>
                    <a:pt x="3114913" y="761857"/>
                  </a:lnTo>
                  <a:lnTo>
                    <a:pt x="3131742" y="736907"/>
                  </a:lnTo>
                  <a:lnTo>
                    <a:pt x="3137916" y="706374"/>
                  </a:lnTo>
                  <a:lnTo>
                    <a:pt x="3137916" y="78486"/>
                  </a:lnTo>
                  <a:lnTo>
                    <a:pt x="3131742" y="47952"/>
                  </a:lnTo>
                  <a:lnTo>
                    <a:pt x="3114913" y="23002"/>
                  </a:lnTo>
                  <a:lnTo>
                    <a:pt x="3089963" y="6173"/>
                  </a:lnTo>
                  <a:lnTo>
                    <a:pt x="3059429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622" y="2420873"/>
              <a:ext cx="3138170" cy="784860"/>
            </a:xfrm>
            <a:custGeom>
              <a:avLst/>
              <a:gdLst/>
              <a:ahLst/>
              <a:cxnLst/>
              <a:rect l="l" t="t" r="r" b="b"/>
              <a:pathLst>
                <a:path w="3138170" h="784860">
                  <a:moveTo>
                    <a:pt x="0" y="78486"/>
                  </a:moveTo>
                  <a:lnTo>
                    <a:pt x="6168" y="47952"/>
                  </a:lnTo>
                  <a:lnTo>
                    <a:pt x="22988" y="23002"/>
                  </a:lnTo>
                  <a:lnTo>
                    <a:pt x="47936" y="6173"/>
                  </a:lnTo>
                  <a:lnTo>
                    <a:pt x="78486" y="0"/>
                  </a:lnTo>
                  <a:lnTo>
                    <a:pt x="3059429" y="0"/>
                  </a:lnTo>
                  <a:lnTo>
                    <a:pt x="3089963" y="6173"/>
                  </a:lnTo>
                  <a:lnTo>
                    <a:pt x="3114913" y="23002"/>
                  </a:lnTo>
                  <a:lnTo>
                    <a:pt x="3131742" y="47952"/>
                  </a:lnTo>
                  <a:lnTo>
                    <a:pt x="3137916" y="78486"/>
                  </a:lnTo>
                  <a:lnTo>
                    <a:pt x="3137916" y="706374"/>
                  </a:lnTo>
                  <a:lnTo>
                    <a:pt x="3131742" y="736907"/>
                  </a:lnTo>
                  <a:lnTo>
                    <a:pt x="3114913" y="761857"/>
                  </a:lnTo>
                  <a:lnTo>
                    <a:pt x="3089963" y="778686"/>
                  </a:lnTo>
                  <a:lnTo>
                    <a:pt x="3059429" y="784860"/>
                  </a:lnTo>
                  <a:lnTo>
                    <a:pt x="78486" y="784860"/>
                  </a:lnTo>
                  <a:lnTo>
                    <a:pt x="47936" y="778686"/>
                  </a:lnTo>
                  <a:lnTo>
                    <a:pt x="22988" y="761857"/>
                  </a:lnTo>
                  <a:lnTo>
                    <a:pt x="6168" y="736907"/>
                  </a:lnTo>
                  <a:lnTo>
                    <a:pt x="0" y="706374"/>
                  </a:lnTo>
                  <a:lnTo>
                    <a:pt x="0" y="78486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1000" y="2514600"/>
            <a:ext cx="3556254" cy="5398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R="5080" indent="12700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Часть ОП по выбору участников  образовательного процесса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3273552"/>
            <a:ext cx="137160" cy="137160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21194" y="3465766"/>
            <a:ext cx="3616886" cy="812165"/>
            <a:chOff x="771334" y="3465766"/>
            <a:chExt cx="3166745" cy="812165"/>
          </a:xfrm>
        </p:grpSpPr>
        <p:sp>
          <p:nvSpPr>
            <p:cNvPr id="17" name="object 17"/>
            <p:cNvSpPr/>
            <p:nvPr/>
          </p:nvSpPr>
          <p:spPr>
            <a:xfrm>
              <a:off x="785622" y="3480053"/>
              <a:ext cx="3138170" cy="783590"/>
            </a:xfrm>
            <a:custGeom>
              <a:avLst/>
              <a:gdLst/>
              <a:ahLst/>
              <a:cxnLst/>
              <a:rect l="l" t="t" r="r" b="b"/>
              <a:pathLst>
                <a:path w="3138170" h="783589">
                  <a:moveTo>
                    <a:pt x="3059556" y="0"/>
                  </a:moveTo>
                  <a:lnTo>
                    <a:pt x="78333" y="0"/>
                  </a:lnTo>
                  <a:lnTo>
                    <a:pt x="47845" y="6153"/>
                  </a:lnTo>
                  <a:lnTo>
                    <a:pt x="22945" y="22939"/>
                  </a:lnTo>
                  <a:lnTo>
                    <a:pt x="6156" y="47845"/>
                  </a:lnTo>
                  <a:lnTo>
                    <a:pt x="0" y="78359"/>
                  </a:lnTo>
                  <a:lnTo>
                    <a:pt x="0" y="704977"/>
                  </a:lnTo>
                  <a:lnTo>
                    <a:pt x="6156" y="735490"/>
                  </a:lnTo>
                  <a:lnTo>
                    <a:pt x="22945" y="760396"/>
                  </a:lnTo>
                  <a:lnTo>
                    <a:pt x="47845" y="777182"/>
                  </a:lnTo>
                  <a:lnTo>
                    <a:pt x="78333" y="783336"/>
                  </a:lnTo>
                  <a:lnTo>
                    <a:pt x="3059556" y="783336"/>
                  </a:lnTo>
                  <a:lnTo>
                    <a:pt x="3090070" y="777182"/>
                  </a:lnTo>
                  <a:lnTo>
                    <a:pt x="3114976" y="760396"/>
                  </a:lnTo>
                  <a:lnTo>
                    <a:pt x="3131762" y="735490"/>
                  </a:lnTo>
                  <a:lnTo>
                    <a:pt x="3137916" y="704977"/>
                  </a:lnTo>
                  <a:lnTo>
                    <a:pt x="3137916" y="78359"/>
                  </a:lnTo>
                  <a:lnTo>
                    <a:pt x="3131762" y="47845"/>
                  </a:lnTo>
                  <a:lnTo>
                    <a:pt x="3114976" y="22939"/>
                  </a:lnTo>
                  <a:lnTo>
                    <a:pt x="3090070" y="6153"/>
                  </a:lnTo>
                  <a:lnTo>
                    <a:pt x="3059556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5622" y="3480053"/>
              <a:ext cx="3138170" cy="783590"/>
            </a:xfrm>
            <a:custGeom>
              <a:avLst/>
              <a:gdLst/>
              <a:ahLst/>
              <a:cxnLst/>
              <a:rect l="l" t="t" r="r" b="b"/>
              <a:pathLst>
                <a:path w="3138170" h="783589">
                  <a:moveTo>
                    <a:pt x="0" y="78359"/>
                  </a:moveTo>
                  <a:lnTo>
                    <a:pt x="6156" y="47845"/>
                  </a:lnTo>
                  <a:lnTo>
                    <a:pt x="22945" y="22939"/>
                  </a:lnTo>
                  <a:lnTo>
                    <a:pt x="47845" y="6153"/>
                  </a:lnTo>
                  <a:lnTo>
                    <a:pt x="78333" y="0"/>
                  </a:lnTo>
                  <a:lnTo>
                    <a:pt x="3059556" y="0"/>
                  </a:lnTo>
                  <a:lnTo>
                    <a:pt x="3090070" y="6153"/>
                  </a:lnTo>
                  <a:lnTo>
                    <a:pt x="3114976" y="22939"/>
                  </a:lnTo>
                  <a:lnTo>
                    <a:pt x="3131762" y="47845"/>
                  </a:lnTo>
                  <a:lnTo>
                    <a:pt x="3137916" y="78359"/>
                  </a:lnTo>
                  <a:lnTo>
                    <a:pt x="3137916" y="704977"/>
                  </a:lnTo>
                  <a:lnTo>
                    <a:pt x="3131762" y="735490"/>
                  </a:lnTo>
                  <a:lnTo>
                    <a:pt x="3114976" y="760396"/>
                  </a:lnTo>
                  <a:lnTo>
                    <a:pt x="3090070" y="777182"/>
                  </a:lnTo>
                  <a:lnTo>
                    <a:pt x="3059556" y="783336"/>
                  </a:lnTo>
                  <a:lnTo>
                    <a:pt x="78333" y="783336"/>
                  </a:lnTo>
                  <a:lnTo>
                    <a:pt x="47845" y="777182"/>
                  </a:lnTo>
                  <a:lnTo>
                    <a:pt x="22945" y="760396"/>
                  </a:lnTo>
                  <a:lnTo>
                    <a:pt x="6156" y="735490"/>
                  </a:lnTo>
                  <a:lnTo>
                    <a:pt x="0" y="704977"/>
                  </a:lnTo>
                  <a:lnTo>
                    <a:pt x="0" y="7835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81000" y="3483653"/>
            <a:ext cx="3540761" cy="783547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-12700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1C2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разработки  дифференцированных программ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4332732"/>
            <a:ext cx="137160" cy="13716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321194" y="4524946"/>
            <a:ext cx="3616886" cy="812165"/>
            <a:chOff x="771334" y="4524946"/>
            <a:chExt cx="3166745" cy="812165"/>
          </a:xfrm>
        </p:grpSpPr>
        <p:sp>
          <p:nvSpPr>
            <p:cNvPr id="22" name="object 22"/>
            <p:cNvSpPr/>
            <p:nvPr/>
          </p:nvSpPr>
          <p:spPr>
            <a:xfrm>
              <a:off x="785622" y="4539234"/>
              <a:ext cx="3138170" cy="783590"/>
            </a:xfrm>
            <a:custGeom>
              <a:avLst/>
              <a:gdLst/>
              <a:ahLst/>
              <a:cxnLst/>
              <a:rect l="l" t="t" r="r" b="b"/>
              <a:pathLst>
                <a:path w="3138170" h="783589">
                  <a:moveTo>
                    <a:pt x="3059556" y="0"/>
                  </a:moveTo>
                  <a:lnTo>
                    <a:pt x="78333" y="0"/>
                  </a:lnTo>
                  <a:lnTo>
                    <a:pt x="47845" y="6153"/>
                  </a:lnTo>
                  <a:lnTo>
                    <a:pt x="22945" y="22939"/>
                  </a:lnTo>
                  <a:lnTo>
                    <a:pt x="6156" y="47845"/>
                  </a:lnTo>
                  <a:lnTo>
                    <a:pt x="0" y="78359"/>
                  </a:lnTo>
                  <a:lnTo>
                    <a:pt x="0" y="704977"/>
                  </a:lnTo>
                  <a:lnTo>
                    <a:pt x="6156" y="735490"/>
                  </a:lnTo>
                  <a:lnTo>
                    <a:pt x="22945" y="760396"/>
                  </a:lnTo>
                  <a:lnTo>
                    <a:pt x="47845" y="777182"/>
                  </a:lnTo>
                  <a:lnTo>
                    <a:pt x="78333" y="783336"/>
                  </a:lnTo>
                  <a:lnTo>
                    <a:pt x="3059556" y="783336"/>
                  </a:lnTo>
                  <a:lnTo>
                    <a:pt x="3090070" y="777182"/>
                  </a:lnTo>
                  <a:lnTo>
                    <a:pt x="3114976" y="760396"/>
                  </a:lnTo>
                  <a:lnTo>
                    <a:pt x="3131762" y="735490"/>
                  </a:lnTo>
                  <a:lnTo>
                    <a:pt x="3137916" y="704977"/>
                  </a:lnTo>
                  <a:lnTo>
                    <a:pt x="3137916" y="78359"/>
                  </a:lnTo>
                  <a:lnTo>
                    <a:pt x="3131762" y="47845"/>
                  </a:lnTo>
                  <a:lnTo>
                    <a:pt x="3114976" y="22939"/>
                  </a:lnTo>
                  <a:lnTo>
                    <a:pt x="3090070" y="6153"/>
                  </a:lnTo>
                  <a:lnTo>
                    <a:pt x="3059556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5622" y="4539234"/>
              <a:ext cx="3138170" cy="783590"/>
            </a:xfrm>
            <a:custGeom>
              <a:avLst/>
              <a:gdLst/>
              <a:ahLst/>
              <a:cxnLst/>
              <a:rect l="l" t="t" r="r" b="b"/>
              <a:pathLst>
                <a:path w="3138170" h="783589">
                  <a:moveTo>
                    <a:pt x="0" y="78359"/>
                  </a:moveTo>
                  <a:lnTo>
                    <a:pt x="6156" y="47845"/>
                  </a:lnTo>
                  <a:lnTo>
                    <a:pt x="22945" y="22939"/>
                  </a:lnTo>
                  <a:lnTo>
                    <a:pt x="47845" y="6153"/>
                  </a:lnTo>
                  <a:lnTo>
                    <a:pt x="78333" y="0"/>
                  </a:lnTo>
                  <a:lnTo>
                    <a:pt x="3059556" y="0"/>
                  </a:lnTo>
                  <a:lnTo>
                    <a:pt x="3090070" y="6153"/>
                  </a:lnTo>
                  <a:lnTo>
                    <a:pt x="3114976" y="22939"/>
                  </a:lnTo>
                  <a:lnTo>
                    <a:pt x="3131762" y="47845"/>
                  </a:lnTo>
                  <a:lnTo>
                    <a:pt x="3137916" y="78359"/>
                  </a:lnTo>
                  <a:lnTo>
                    <a:pt x="3137916" y="704977"/>
                  </a:lnTo>
                  <a:lnTo>
                    <a:pt x="3131762" y="735490"/>
                  </a:lnTo>
                  <a:lnTo>
                    <a:pt x="3114976" y="760396"/>
                  </a:lnTo>
                  <a:lnTo>
                    <a:pt x="3090070" y="777182"/>
                  </a:lnTo>
                  <a:lnTo>
                    <a:pt x="3059556" y="783336"/>
                  </a:lnTo>
                  <a:lnTo>
                    <a:pt x="78333" y="783336"/>
                  </a:lnTo>
                  <a:lnTo>
                    <a:pt x="47845" y="777182"/>
                  </a:lnTo>
                  <a:lnTo>
                    <a:pt x="22945" y="760396"/>
                  </a:lnTo>
                  <a:lnTo>
                    <a:pt x="6156" y="735490"/>
                  </a:lnTo>
                  <a:lnTo>
                    <a:pt x="0" y="704977"/>
                  </a:lnTo>
                  <a:lnTo>
                    <a:pt x="0" y="78359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1000" y="4523358"/>
            <a:ext cx="3505200" cy="783547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1905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Возможность разработки и  реализации индивидуальных  учебных планов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348162" y="1347406"/>
            <a:ext cx="3954779" cy="813435"/>
            <a:chOff x="4348162" y="1347406"/>
            <a:chExt cx="3954779" cy="813435"/>
          </a:xfrm>
        </p:grpSpPr>
        <p:sp>
          <p:nvSpPr>
            <p:cNvPr id="26" name="object 26"/>
            <p:cNvSpPr/>
            <p:nvPr/>
          </p:nvSpPr>
          <p:spPr>
            <a:xfrm>
              <a:off x="4362450" y="1361694"/>
              <a:ext cx="3926204" cy="784860"/>
            </a:xfrm>
            <a:custGeom>
              <a:avLst/>
              <a:gdLst/>
              <a:ahLst/>
              <a:cxnLst/>
              <a:rect l="l" t="t" r="r" b="b"/>
              <a:pathLst>
                <a:path w="3926204" h="784860">
                  <a:moveTo>
                    <a:pt x="3847338" y="0"/>
                  </a:moveTo>
                  <a:lnTo>
                    <a:pt x="78486" y="0"/>
                  </a:lnTo>
                  <a:lnTo>
                    <a:pt x="47952" y="6173"/>
                  </a:lnTo>
                  <a:lnTo>
                    <a:pt x="23002" y="23002"/>
                  </a:lnTo>
                  <a:lnTo>
                    <a:pt x="6173" y="47952"/>
                  </a:lnTo>
                  <a:lnTo>
                    <a:pt x="0" y="78485"/>
                  </a:lnTo>
                  <a:lnTo>
                    <a:pt x="0" y="706373"/>
                  </a:lnTo>
                  <a:lnTo>
                    <a:pt x="6173" y="736907"/>
                  </a:lnTo>
                  <a:lnTo>
                    <a:pt x="23002" y="761857"/>
                  </a:lnTo>
                  <a:lnTo>
                    <a:pt x="47952" y="778686"/>
                  </a:lnTo>
                  <a:lnTo>
                    <a:pt x="78486" y="784859"/>
                  </a:lnTo>
                  <a:lnTo>
                    <a:pt x="3847338" y="784859"/>
                  </a:lnTo>
                  <a:lnTo>
                    <a:pt x="3877871" y="778686"/>
                  </a:lnTo>
                  <a:lnTo>
                    <a:pt x="3902821" y="761857"/>
                  </a:lnTo>
                  <a:lnTo>
                    <a:pt x="3919650" y="736907"/>
                  </a:lnTo>
                  <a:lnTo>
                    <a:pt x="3925824" y="706373"/>
                  </a:lnTo>
                  <a:lnTo>
                    <a:pt x="3925824" y="78485"/>
                  </a:lnTo>
                  <a:lnTo>
                    <a:pt x="3919650" y="47952"/>
                  </a:lnTo>
                  <a:lnTo>
                    <a:pt x="3902821" y="23002"/>
                  </a:lnTo>
                  <a:lnTo>
                    <a:pt x="3877871" y="6173"/>
                  </a:lnTo>
                  <a:lnTo>
                    <a:pt x="3847338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62450" y="1361694"/>
              <a:ext cx="3926204" cy="784860"/>
            </a:xfrm>
            <a:custGeom>
              <a:avLst/>
              <a:gdLst/>
              <a:ahLst/>
              <a:cxnLst/>
              <a:rect l="l" t="t" r="r" b="b"/>
              <a:pathLst>
                <a:path w="3926204" h="784860">
                  <a:moveTo>
                    <a:pt x="0" y="78485"/>
                  </a:moveTo>
                  <a:lnTo>
                    <a:pt x="6173" y="47952"/>
                  </a:lnTo>
                  <a:lnTo>
                    <a:pt x="23002" y="23002"/>
                  </a:lnTo>
                  <a:lnTo>
                    <a:pt x="47952" y="6173"/>
                  </a:lnTo>
                  <a:lnTo>
                    <a:pt x="78486" y="0"/>
                  </a:lnTo>
                  <a:lnTo>
                    <a:pt x="3847338" y="0"/>
                  </a:lnTo>
                  <a:lnTo>
                    <a:pt x="3877871" y="6173"/>
                  </a:lnTo>
                  <a:lnTo>
                    <a:pt x="3902821" y="23002"/>
                  </a:lnTo>
                  <a:lnTo>
                    <a:pt x="3919650" y="47952"/>
                  </a:lnTo>
                  <a:lnTo>
                    <a:pt x="3925824" y="78485"/>
                  </a:lnTo>
                  <a:lnTo>
                    <a:pt x="3925824" y="706373"/>
                  </a:lnTo>
                  <a:lnTo>
                    <a:pt x="3919650" y="736907"/>
                  </a:lnTo>
                  <a:lnTo>
                    <a:pt x="3902821" y="761857"/>
                  </a:lnTo>
                  <a:lnTo>
                    <a:pt x="3877871" y="778686"/>
                  </a:lnTo>
                  <a:lnTo>
                    <a:pt x="3847338" y="784859"/>
                  </a:lnTo>
                  <a:lnTo>
                    <a:pt x="78486" y="784859"/>
                  </a:lnTo>
                  <a:lnTo>
                    <a:pt x="47952" y="778686"/>
                  </a:lnTo>
                  <a:lnTo>
                    <a:pt x="23002" y="761857"/>
                  </a:lnTo>
                  <a:lnTo>
                    <a:pt x="6173" y="736907"/>
                  </a:lnTo>
                  <a:lnTo>
                    <a:pt x="0" y="706373"/>
                  </a:lnTo>
                  <a:lnTo>
                    <a:pt x="0" y="78485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405886" y="1463802"/>
            <a:ext cx="3823714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R="5080" indent="11113">
              <a:lnSpc>
                <a:spcPts val="1860"/>
              </a:lnSpc>
              <a:spcBef>
                <a:spcPts val="409"/>
              </a:spcBef>
            </a:pPr>
            <a:r>
              <a:rPr sz="1800" b="1" dirty="0">
                <a:solidFill>
                  <a:srgbClr val="F3F3F3"/>
                </a:solidFill>
                <a:latin typeface="Arial"/>
                <a:cs typeface="Arial"/>
              </a:rPr>
              <a:t>Механизмы вариативности в  обновленных ФГОС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6020" y="2214372"/>
            <a:ext cx="137159" cy="137160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4348162" y="2406586"/>
            <a:ext cx="4491038" cy="813435"/>
            <a:chOff x="4348162" y="2406586"/>
            <a:chExt cx="3954779" cy="813435"/>
          </a:xfrm>
        </p:grpSpPr>
        <p:sp>
          <p:nvSpPr>
            <p:cNvPr id="31" name="object 31"/>
            <p:cNvSpPr/>
            <p:nvPr/>
          </p:nvSpPr>
          <p:spPr>
            <a:xfrm>
              <a:off x="4362450" y="2420873"/>
              <a:ext cx="3926204" cy="784860"/>
            </a:xfrm>
            <a:custGeom>
              <a:avLst/>
              <a:gdLst/>
              <a:ahLst/>
              <a:cxnLst/>
              <a:rect l="l" t="t" r="r" b="b"/>
              <a:pathLst>
                <a:path w="3926204" h="784860">
                  <a:moveTo>
                    <a:pt x="3847338" y="0"/>
                  </a:moveTo>
                  <a:lnTo>
                    <a:pt x="78486" y="0"/>
                  </a:lnTo>
                  <a:lnTo>
                    <a:pt x="47952" y="6173"/>
                  </a:lnTo>
                  <a:lnTo>
                    <a:pt x="23002" y="23002"/>
                  </a:lnTo>
                  <a:lnTo>
                    <a:pt x="6173" y="47952"/>
                  </a:lnTo>
                  <a:lnTo>
                    <a:pt x="0" y="78486"/>
                  </a:lnTo>
                  <a:lnTo>
                    <a:pt x="0" y="706374"/>
                  </a:lnTo>
                  <a:lnTo>
                    <a:pt x="6173" y="736907"/>
                  </a:lnTo>
                  <a:lnTo>
                    <a:pt x="23002" y="761857"/>
                  </a:lnTo>
                  <a:lnTo>
                    <a:pt x="47952" y="778686"/>
                  </a:lnTo>
                  <a:lnTo>
                    <a:pt x="78486" y="784860"/>
                  </a:lnTo>
                  <a:lnTo>
                    <a:pt x="3847338" y="784860"/>
                  </a:lnTo>
                  <a:lnTo>
                    <a:pt x="3877871" y="778686"/>
                  </a:lnTo>
                  <a:lnTo>
                    <a:pt x="3902821" y="761857"/>
                  </a:lnTo>
                  <a:lnTo>
                    <a:pt x="3919650" y="736907"/>
                  </a:lnTo>
                  <a:lnTo>
                    <a:pt x="3925824" y="706374"/>
                  </a:lnTo>
                  <a:lnTo>
                    <a:pt x="3925824" y="78486"/>
                  </a:lnTo>
                  <a:lnTo>
                    <a:pt x="3919650" y="47952"/>
                  </a:lnTo>
                  <a:lnTo>
                    <a:pt x="3902821" y="23002"/>
                  </a:lnTo>
                  <a:lnTo>
                    <a:pt x="3877871" y="6173"/>
                  </a:lnTo>
                  <a:lnTo>
                    <a:pt x="3847338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62450" y="2420873"/>
              <a:ext cx="3926204" cy="784860"/>
            </a:xfrm>
            <a:custGeom>
              <a:avLst/>
              <a:gdLst/>
              <a:ahLst/>
              <a:cxnLst/>
              <a:rect l="l" t="t" r="r" b="b"/>
              <a:pathLst>
                <a:path w="3926204" h="784860">
                  <a:moveTo>
                    <a:pt x="0" y="78486"/>
                  </a:moveTo>
                  <a:lnTo>
                    <a:pt x="6173" y="47952"/>
                  </a:lnTo>
                  <a:lnTo>
                    <a:pt x="23002" y="23002"/>
                  </a:lnTo>
                  <a:lnTo>
                    <a:pt x="47952" y="6173"/>
                  </a:lnTo>
                  <a:lnTo>
                    <a:pt x="78486" y="0"/>
                  </a:lnTo>
                  <a:lnTo>
                    <a:pt x="3847338" y="0"/>
                  </a:lnTo>
                  <a:lnTo>
                    <a:pt x="3877871" y="6173"/>
                  </a:lnTo>
                  <a:lnTo>
                    <a:pt x="3902821" y="23002"/>
                  </a:lnTo>
                  <a:lnTo>
                    <a:pt x="3919650" y="47952"/>
                  </a:lnTo>
                  <a:lnTo>
                    <a:pt x="3925824" y="78486"/>
                  </a:lnTo>
                  <a:lnTo>
                    <a:pt x="3925824" y="706374"/>
                  </a:lnTo>
                  <a:lnTo>
                    <a:pt x="3919650" y="736907"/>
                  </a:lnTo>
                  <a:lnTo>
                    <a:pt x="3902821" y="761857"/>
                  </a:lnTo>
                  <a:lnTo>
                    <a:pt x="3877871" y="778686"/>
                  </a:lnTo>
                  <a:lnTo>
                    <a:pt x="3847338" y="784860"/>
                  </a:lnTo>
                  <a:lnTo>
                    <a:pt x="78486" y="784860"/>
                  </a:lnTo>
                  <a:lnTo>
                    <a:pt x="47952" y="778686"/>
                  </a:lnTo>
                  <a:lnTo>
                    <a:pt x="23002" y="761857"/>
                  </a:lnTo>
                  <a:lnTo>
                    <a:pt x="6173" y="736907"/>
                  </a:lnTo>
                  <a:lnTo>
                    <a:pt x="0" y="706374"/>
                  </a:lnTo>
                  <a:lnTo>
                    <a:pt x="0" y="78486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405886" y="2522982"/>
            <a:ext cx="4509514" cy="5398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-12700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Часть ОП по выбору участников  образовательного процесса (п.16 ФГОС)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6020" y="3273552"/>
            <a:ext cx="137159" cy="137160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4348162" y="3465766"/>
            <a:ext cx="4474813" cy="812165"/>
            <a:chOff x="4348162" y="3465766"/>
            <a:chExt cx="3954779" cy="812165"/>
          </a:xfrm>
        </p:grpSpPr>
        <p:sp>
          <p:nvSpPr>
            <p:cNvPr id="36" name="object 36"/>
            <p:cNvSpPr/>
            <p:nvPr/>
          </p:nvSpPr>
          <p:spPr>
            <a:xfrm>
              <a:off x="4362450" y="3480053"/>
              <a:ext cx="3926204" cy="783590"/>
            </a:xfrm>
            <a:custGeom>
              <a:avLst/>
              <a:gdLst/>
              <a:ahLst/>
              <a:cxnLst/>
              <a:rect l="l" t="t" r="r" b="b"/>
              <a:pathLst>
                <a:path w="3926204" h="783589">
                  <a:moveTo>
                    <a:pt x="3847465" y="0"/>
                  </a:moveTo>
                  <a:lnTo>
                    <a:pt x="78359" y="0"/>
                  </a:lnTo>
                  <a:lnTo>
                    <a:pt x="47845" y="6153"/>
                  </a:lnTo>
                  <a:lnTo>
                    <a:pt x="22939" y="22939"/>
                  </a:lnTo>
                  <a:lnTo>
                    <a:pt x="6153" y="47845"/>
                  </a:lnTo>
                  <a:lnTo>
                    <a:pt x="0" y="78359"/>
                  </a:lnTo>
                  <a:lnTo>
                    <a:pt x="0" y="704977"/>
                  </a:lnTo>
                  <a:lnTo>
                    <a:pt x="6153" y="735490"/>
                  </a:lnTo>
                  <a:lnTo>
                    <a:pt x="22939" y="760396"/>
                  </a:lnTo>
                  <a:lnTo>
                    <a:pt x="47845" y="777182"/>
                  </a:lnTo>
                  <a:lnTo>
                    <a:pt x="78359" y="783336"/>
                  </a:lnTo>
                  <a:lnTo>
                    <a:pt x="3847465" y="783336"/>
                  </a:lnTo>
                  <a:lnTo>
                    <a:pt x="3877978" y="777182"/>
                  </a:lnTo>
                  <a:lnTo>
                    <a:pt x="3902884" y="760396"/>
                  </a:lnTo>
                  <a:lnTo>
                    <a:pt x="3919670" y="735490"/>
                  </a:lnTo>
                  <a:lnTo>
                    <a:pt x="3925824" y="704977"/>
                  </a:lnTo>
                  <a:lnTo>
                    <a:pt x="3925824" y="78359"/>
                  </a:lnTo>
                  <a:lnTo>
                    <a:pt x="3919670" y="47845"/>
                  </a:lnTo>
                  <a:lnTo>
                    <a:pt x="3902884" y="22939"/>
                  </a:lnTo>
                  <a:lnTo>
                    <a:pt x="3877978" y="6153"/>
                  </a:lnTo>
                  <a:lnTo>
                    <a:pt x="384746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62450" y="3480053"/>
              <a:ext cx="3926204" cy="783590"/>
            </a:xfrm>
            <a:custGeom>
              <a:avLst/>
              <a:gdLst/>
              <a:ahLst/>
              <a:cxnLst/>
              <a:rect l="l" t="t" r="r" b="b"/>
              <a:pathLst>
                <a:path w="3926204" h="783589">
                  <a:moveTo>
                    <a:pt x="0" y="78359"/>
                  </a:moveTo>
                  <a:lnTo>
                    <a:pt x="6153" y="47845"/>
                  </a:lnTo>
                  <a:lnTo>
                    <a:pt x="22939" y="22939"/>
                  </a:lnTo>
                  <a:lnTo>
                    <a:pt x="47845" y="6153"/>
                  </a:lnTo>
                  <a:lnTo>
                    <a:pt x="78359" y="0"/>
                  </a:lnTo>
                  <a:lnTo>
                    <a:pt x="3847465" y="0"/>
                  </a:lnTo>
                  <a:lnTo>
                    <a:pt x="3877978" y="6153"/>
                  </a:lnTo>
                  <a:lnTo>
                    <a:pt x="3902884" y="22939"/>
                  </a:lnTo>
                  <a:lnTo>
                    <a:pt x="3919670" y="47845"/>
                  </a:lnTo>
                  <a:lnTo>
                    <a:pt x="3925824" y="78359"/>
                  </a:lnTo>
                  <a:lnTo>
                    <a:pt x="3925824" y="704977"/>
                  </a:lnTo>
                  <a:lnTo>
                    <a:pt x="3919670" y="735490"/>
                  </a:lnTo>
                  <a:lnTo>
                    <a:pt x="3902884" y="760396"/>
                  </a:lnTo>
                  <a:lnTo>
                    <a:pt x="3877978" y="777182"/>
                  </a:lnTo>
                  <a:lnTo>
                    <a:pt x="3847465" y="783336"/>
                  </a:lnTo>
                  <a:lnTo>
                    <a:pt x="78359" y="783336"/>
                  </a:lnTo>
                  <a:lnTo>
                    <a:pt x="47845" y="777182"/>
                  </a:lnTo>
                  <a:lnTo>
                    <a:pt x="22939" y="760396"/>
                  </a:lnTo>
                  <a:lnTo>
                    <a:pt x="6153" y="735490"/>
                  </a:lnTo>
                  <a:lnTo>
                    <a:pt x="0" y="704977"/>
                  </a:lnTo>
                  <a:lnTo>
                    <a:pt x="0" y="78359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405886" y="3582161"/>
            <a:ext cx="4400923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-12700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Возможность разработки  </a:t>
            </a:r>
            <a:r>
              <a:rPr sz="1800" dirty="0" err="1">
                <a:solidFill>
                  <a:srgbClr val="1C2043"/>
                </a:solidFill>
                <a:latin typeface="Microsoft Sans Serif"/>
                <a:cs typeface="Microsoft Sans Serif"/>
              </a:rPr>
              <a:t>дифференцированных</a:t>
            </a: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dirty="0" err="1" smtClean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6020" y="4332732"/>
            <a:ext cx="137159" cy="137160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4348162" y="4524946"/>
            <a:ext cx="4474813" cy="812165"/>
            <a:chOff x="4348162" y="4524946"/>
            <a:chExt cx="3954779" cy="812165"/>
          </a:xfrm>
        </p:grpSpPr>
        <p:sp>
          <p:nvSpPr>
            <p:cNvPr id="41" name="object 41"/>
            <p:cNvSpPr/>
            <p:nvPr/>
          </p:nvSpPr>
          <p:spPr>
            <a:xfrm>
              <a:off x="4362450" y="4539234"/>
              <a:ext cx="3926204" cy="783590"/>
            </a:xfrm>
            <a:custGeom>
              <a:avLst/>
              <a:gdLst/>
              <a:ahLst/>
              <a:cxnLst/>
              <a:rect l="l" t="t" r="r" b="b"/>
              <a:pathLst>
                <a:path w="3926204" h="783589">
                  <a:moveTo>
                    <a:pt x="3847465" y="0"/>
                  </a:moveTo>
                  <a:lnTo>
                    <a:pt x="78359" y="0"/>
                  </a:lnTo>
                  <a:lnTo>
                    <a:pt x="47845" y="6153"/>
                  </a:lnTo>
                  <a:lnTo>
                    <a:pt x="22939" y="22939"/>
                  </a:lnTo>
                  <a:lnTo>
                    <a:pt x="6153" y="47845"/>
                  </a:lnTo>
                  <a:lnTo>
                    <a:pt x="0" y="78359"/>
                  </a:lnTo>
                  <a:lnTo>
                    <a:pt x="0" y="704977"/>
                  </a:lnTo>
                  <a:lnTo>
                    <a:pt x="6153" y="735490"/>
                  </a:lnTo>
                  <a:lnTo>
                    <a:pt x="22939" y="760396"/>
                  </a:lnTo>
                  <a:lnTo>
                    <a:pt x="47845" y="777182"/>
                  </a:lnTo>
                  <a:lnTo>
                    <a:pt x="78359" y="783336"/>
                  </a:lnTo>
                  <a:lnTo>
                    <a:pt x="3847465" y="783336"/>
                  </a:lnTo>
                  <a:lnTo>
                    <a:pt x="3877978" y="777182"/>
                  </a:lnTo>
                  <a:lnTo>
                    <a:pt x="3902884" y="760396"/>
                  </a:lnTo>
                  <a:lnTo>
                    <a:pt x="3919670" y="735490"/>
                  </a:lnTo>
                  <a:lnTo>
                    <a:pt x="3925824" y="704977"/>
                  </a:lnTo>
                  <a:lnTo>
                    <a:pt x="3925824" y="78359"/>
                  </a:lnTo>
                  <a:lnTo>
                    <a:pt x="3919670" y="47845"/>
                  </a:lnTo>
                  <a:lnTo>
                    <a:pt x="3902884" y="22939"/>
                  </a:lnTo>
                  <a:lnTo>
                    <a:pt x="3877978" y="6153"/>
                  </a:lnTo>
                  <a:lnTo>
                    <a:pt x="3847465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62450" y="4539234"/>
              <a:ext cx="3926204" cy="783590"/>
            </a:xfrm>
            <a:custGeom>
              <a:avLst/>
              <a:gdLst/>
              <a:ahLst/>
              <a:cxnLst/>
              <a:rect l="l" t="t" r="r" b="b"/>
              <a:pathLst>
                <a:path w="3926204" h="783589">
                  <a:moveTo>
                    <a:pt x="0" y="78359"/>
                  </a:moveTo>
                  <a:lnTo>
                    <a:pt x="6153" y="47845"/>
                  </a:lnTo>
                  <a:lnTo>
                    <a:pt x="22939" y="22939"/>
                  </a:lnTo>
                  <a:lnTo>
                    <a:pt x="47845" y="6153"/>
                  </a:lnTo>
                  <a:lnTo>
                    <a:pt x="78359" y="0"/>
                  </a:lnTo>
                  <a:lnTo>
                    <a:pt x="3847465" y="0"/>
                  </a:lnTo>
                  <a:lnTo>
                    <a:pt x="3877978" y="6153"/>
                  </a:lnTo>
                  <a:lnTo>
                    <a:pt x="3902884" y="22939"/>
                  </a:lnTo>
                  <a:lnTo>
                    <a:pt x="3919670" y="47845"/>
                  </a:lnTo>
                  <a:lnTo>
                    <a:pt x="3925824" y="78359"/>
                  </a:lnTo>
                  <a:lnTo>
                    <a:pt x="3925824" y="704977"/>
                  </a:lnTo>
                  <a:lnTo>
                    <a:pt x="3919670" y="735490"/>
                  </a:lnTo>
                  <a:lnTo>
                    <a:pt x="3902884" y="760396"/>
                  </a:lnTo>
                  <a:lnTo>
                    <a:pt x="3877978" y="777182"/>
                  </a:lnTo>
                  <a:lnTo>
                    <a:pt x="3847465" y="783336"/>
                  </a:lnTo>
                  <a:lnTo>
                    <a:pt x="78359" y="783336"/>
                  </a:lnTo>
                  <a:lnTo>
                    <a:pt x="47845" y="777182"/>
                  </a:lnTo>
                  <a:lnTo>
                    <a:pt x="22939" y="760396"/>
                  </a:lnTo>
                  <a:lnTo>
                    <a:pt x="6153" y="735490"/>
                  </a:lnTo>
                  <a:lnTo>
                    <a:pt x="0" y="704977"/>
                  </a:lnTo>
                  <a:lnTo>
                    <a:pt x="0" y="78359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405886" y="4641342"/>
            <a:ext cx="4400923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3180" marR="5080" indent="-30480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Возможность разработки и реализации  индивидуальных учебных планов (п.8)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6020" y="5390388"/>
            <a:ext cx="137159" cy="137159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4405886" y="5582513"/>
            <a:ext cx="4400923" cy="783547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-635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Произвольный характер выполнения  требований к предметным результатам  для инновационных школ (п.12)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962971" y="2688399"/>
            <a:ext cx="293370" cy="198120"/>
            <a:chOff x="3962971" y="2688399"/>
            <a:chExt cx="293370" cy="198120"/>
          </a:xfrm>
        </p:grpSpPr>
        <p:sp>
          <p:nvSpPr>
            <p:cNvPr id="47" name="object 47"/>
            <p:cNvSpPr/>
            <p:nvPr/>
          </p:nvSpPr>
          <p:spPr>
            <a:xfrm>
              <a:off x="3977259" y="2702686"/>
              <a:ext cx="264795" cy="169545"/>
            </a:xfrm>
            <a:custGeom>
              <a:avLst/>
              <a:gdLst/>
              <a:ahLst/>
              <a:cxnLst/>
              <a:rect l="l" t="t" r="r" b="b"/>
              <a:pathLst>
                <a:path w="264795" h="169544">
                  <a:moveTo>
                    <a:pt x="264414" y="101600"/>
                  </a:moveTo>
                  <a:lnTo>
                    <a:pt x="0" y="101600"/>
                  </a:lnTo>
                  <a:lnTo>
                    <a:pt x="0" y="169418"/>
                  </a:lnTo>
                  <a:lnTo>
                    <a:pt x="264414" y="169418"/>
                  </a:lnTo>
                  <a:lnTo>
                    <a:pt x="264414" y="101600"/>
                  </a:lnTo>
                  <a:close/>
                </a:path>
                <a:path w="264795" h="169544">
                  <a:moveTo>
                    <a:pt x="264414" y="0"/>
                  </a:moveTo>
                  <a:lnTo>
                    <a:pt x="0" y="0"/>
                  </a:lnTo>
                  <a:lnTo>
                    <a:pt x="0" y="67818"/>
                  </a:lnTo>
                  <a:lnTo>
                    <a:pt x="264414" y="67818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77259" y="2702686"/>
              <a:ext cx="264795" cy="169545"/>
            </a:xfrm>
            <a:custGeom>
              <a:avLst/>
              <a:gdLst/>
              <a:ahLst/>
              <a:cxnLst/>
              <a:rect l="l" t="t" r="r" b="b"/>
              <a:pathLst>
                <a:path w="264795" h="169544">
                  <a:moveTo>
                    <a:pt x="0" y="0"/>
                  </a:moveTo>
                  <a:lnTo>
                    <a:pt x="264413" y="0"/>
                  </a:lnTo>
                  <a:lnTo>
                    <a:pt x="264413" y="67817"/>
                  </a:lnTo>
                  <a:lnTo>
                    <a:pt x="0" y="67817"/>
                  </a:lnTo>
                  <a:lnTo>
                    <a:pt x="0" y="0"/>
                  </a:lnTo>
                  <a:close/>
                </a:path>
                <a:path w="264795" h="169544">
                  <a:moveTo>
                    <a:pt x="0" y="101600"/>
                  </a:moveTo>
                  <a:lnTo>
                    <a:pt x="264413" y="101600"/>
                  </a:lnTo>
                  <a:lnTo>
                    <a:pt x="264413" y="169417"/>
                  </a:lnTo>
                  <a:lnTo>
                    <a:pt x="0" y="169417"/>
                  </a:lnTo>
                  <a:lnTo>
                    <a:pt x="0" y="101600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3962971" y="3761041"/>
            <a:ext cx="293370" cy="197485"/>
            <a:chOff x="3962971" y="3761041"/>
            <a:chExt cx="293370" cy="197485"/>
          </a:xfrm>
        </p:grpSpPr>
        <p:sp>
          <p:nvSpPr>
            <p:cNvPr id="50" name="object 50"/>
            <p:cNvSpPr/>
            <p:nvPr/>
          </p:nvSpPr>
          <p:spPr>
            <a:xfrm>
              <a:off x="3977259" y="3775328"/>
              <a:ext cx="264795" cy="168910"/>
            </a:xfrm>
            <a:custGeom>
              <a:avLst/>
              <a:gdLst/>
              <a:ahLst/>
              <a:cxnLst/>
              <a:rect l="l" t="t" r="r" b="b"/>
              <a:pathLst>
                <a:path w="264795" h="168910">
                  <a:moveTo>
                    <a:pt x="264414" y="101092"/>
                  </a:moveTo>
                  <a:lnTo>
                    <a:pt x="0" y="101092"/>
                  </a:lnTo>
                  <a:lnTo>
                    <a:pt x="0" y="168402"/>
                  </a:lnTo>
                  <a:lnTo>
                    <a:pt x="264414" y="168402"/>
                  </a:lnTo>
                  <a:lnTo>
                    <a:pt x="264414" y="101092"/>
                  </a:lnTo>
                  <a:close/>
                </a:path>
                <a:path w="264795" h="168910">
                  <a:moveTo>
                    <a:pt x="264414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264414" y="67310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77259" y="3775328"/>
              <a:ext cx="264795" cy="168910"/>
            </a:xfrm>
            <a:custGeom>
              <a:avLst/>
              <a:gdLst/>
              <a:ahLst/>
              <a:cxnLst/>
              <a:rect l="l" t="t" r="r" b="b"/>
              <a:pathLst>
                <a:path w="264795" h="168910">
                  <a:moveTo>
                    <a:pt x="0" y="0"/>
                  </a:moveTo>
                  <a:lnTo>
                    <a:pt x="264413" y="0"/>
                  </a:lnTo>
                  <a:lnTo>
                    <a:pt x="264413" y="67310"/>
                  </a:lnTo>
                  <a:lnTo>
                    <a:pt x="0" y="67310"/>
                  </a:lnTo>
                  <a:lnTo>
                    <a:pt x="0" y="0"/>
                  </a:lnTo>
                  <a:close/>
                </a:path>
                <a:path w="264795" h="168910">
                  <a:moveTo>
                    <a:pt x="0" y="101092"/>
                  </a:moveTo>
                  <a:lnTo>
                    <a:pt x="264413" y="101092"/>
                  </a:lnTo>
                  <a:lnTo>
                    <a:pt x="264413" y="168402"/>
                  </a:lnTo>
                  <a:lnTo>
                    <a:pt x="0" y="168402"/>
                  </a:lnTo>
                  <a:lnTo>
                    <a:pt x="0" y="101092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962971" y="4832667"/>
            <a:ext cx="293370" cy="198120"/>
            <a:chOff x="3962971" y="4832667"/>
            <a:chExt cx="293370" cy="198120"/>
          </a:xfrm>
        </p:grpSpPr>
        <p:sp>
          <p:nvSpPr>
            <p:cNvPr id="53" name="object 53"/>
            <p:cNvSpPr/>
            <p:nvPr/>
          </p:nvSpPr>
          <p:spPr>
            <a:xfrm>
              <a:off x="3977259" y="4846954"/>
              <a:ext cx="264795" cy="169545"/>
            </a:xfrm>
            <a:custGeom>
              <a:avLst/>
              <a:gdLst/>
              <a:ahLst/>
              <a:cxnLst/>
              <a:rect l="l" t="t" r="r" b="b"/>
              <a:pathLst>
                <a:path w="264795" h="169545">
                  <a:moveTo>
                    <a:pt x="264414" y="101600"/>
                  </a:moveTo>
                  <a:lnTo>
                    <a:pt x="0" y="101600"/>
                  </a:lnTo>
                  <a:lnTo>
                    <a:pt x="0" y="169418"/>
                  </a:lnTo>
                  <a:lnTo>
                    <a:pt x="264414" y="169418"/>
                  </a:lnTo>
                  <a:lnTo>
                    <a:pt x="264414" y="101600"/>
                  </a:lnTo>
                  <a:close/>
                </a:path>
                <a:path w="264795" h="169545">
                  <a:moveTo>
                    <a:pt x="264414" y="0"/>
                  </a:moveTo>
                  <a:lnTo>
                    <a:pt x="0" y="0"/>
                  </a:lnTo>
                  <a:lnTo>
                    <a:pt x="0" y="67818"/>
                  </a:lnTo>
                  <a:lnTo>
                    <a:pt x="264414" y="67818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77259" y="4846954"/>
              <a:ext cx="264795" cy="169545"/>
            </a:xfrm>
            <a:custGeom>
              <a:avLst/>
              <a:gdLst/>
              <a:ahLst/>
              <a:cxnLst/>
              <a:rect l="l" t="t" r="r" b="b"/>
              <a:pathLst>
                <a:path w="264795" h="169545">
                  <a:moveTo>
                    <a:pt x="0" y="0"/>
                  </a:moveTo>
                  <a:lnTo>
                    <a:pt x="264413" y="0"/>
                  </a:lnTo>
                  <a:lnTo>
                    <a:pt x="264413" y="67818"/>
                  </a:lnTo>
                  <a:lnTo>
                    <a:pt x="0" y="67818"/>
                  </a:lnTo>
                  <a:lnTo>
                    <a:pt x="0" y="0"/>
                  </a:lnTo>
                  <a:close/>
                </a:path>
                <a:path w="264795" h="169545">
                  <a:moveTo>
                    <a:pt x="0" y="101600"/>
                  </a:moveTo>
                  <a:lnTo>
                    <a:pt x="264413" y="101600"/>
                  </a:lnTo>
                  <a:lnTo>
                    <a:pt x="264413" y="169418"/>
                  </a:lnTo>
                  <a:lnTo>
                    <a:pt x="0" y="169418"/>
                  </a:lnTo>
                  <a:lnTo>
                    <a:pt x="0" y="101600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314" y="5963410"/>
            <a:ext cx="2194686" cy="894715"/>
            <a:chOff x="6949440" y="5963411"/>
            <a:chExt cx="2194686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9606" y="646728"/>
            <a:ext cx="614299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3F3F3"/>
                </a:solidFill>
              </a:rPr>
              <a:t>Изменения в обновленных ФГОС НОО и ООО</a:t>
            </a:r>
            <a:endParaRPr sz="2800" dirty="0"/>
          </a:p>
        </p:txBody>
      </p:sp>
      <p:sp>
        <p:nvSpPr>
          <p:cNvPr id="13" name="object 13"/>
          <p:cNvSpPr txBox="1"/>
          <p:nvPr/>
        </p:nvSpPr>
        <p:spPr>
          <a:xfrm>
            <a:off x="428244" y="1857755"/>
            <a:ext cx="8288020" cy="595035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R="43180"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Содержание</a:t>
            </a:r>
            <a:endParaRPr sz="1800" dirty="0">
              <a:latin typeface="Microsoft Sans Serif"/>
              <a:cs typeface="Microsoft Sans Serif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ООП НОО и ООО должно быть </a:t>
            </a:r>
            <a:r>
              <a:rPr sz="1800" b="1" dirty="0">
                <a:solidFill>
                  <a:srgbClr val="1C2043"/>
                </a:solidFill>
                <a:latin typeface="Arial"/>
                <a:cs typeface="Arial"/>
              </a:rPr>
              <a:t>ВАРИАТИВНЫМ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800" y="3515372"/>
            <a:ext cx="2566220" cy="1980029"/>
          </a:xfrm>
          <a:prstGeom prst="rect">
            <a:avLst/>
          </a:prstGeom>
          <a:ln w="28575">
            <a:solidFill>
              <a:srgbClr val="5DC9D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488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В структуре программ</a:t>
            </a:r>
            <a:endParaRPr sz="1800" dirty="0">
              <a:latin typeface="Microsoft Sans Serif"/>
              <a:cs typeface="Microsoft Sans Serif"/>
            </a:endParaRPr>
          </a:p>
          <a:p>
            <a:pPr marL="90488" marR="212725">
              <a:lnSpc>
                <a:spcPct val="100000"/>
              </a:lnSpc>
            </a:pP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НОО и ООО </a:t>
            </a:r>
            <a:r>
              <a:rPr sz="1800" dirty="0" err="1">
                <a:solidFill>
                  <a:srgbClr val="1C2043"/>
                </a:solidFill>
                <a:latin typeface="Microsoft Sans Serif"/>
                <a:cs typeface="Microsoft Sans Serif"/>
              </a:rPr>
              <a:t>школа</a:t>
            </a: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  </a:t>
            </a:r>
            <a:r>
              <a:rPr sz="1800" dirty="0" err="1" smtClean="0">
                <a:solidFill>
                  <a:srgbClr val="1C2043"/>
                </a:solidFill>
                <a:latin typeface="Microsoft Sans Serif"/>
                <a:cs typeface="Microsoft Sans Serif"/>
              </a:rPr>
              <a:t>может</a:t>
            </a:r>
            <a:r>
              <a:rPr sz="1800" dirty="0" smtClean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dirty="0" err="1" smtClean="0">
                <a:solidFill>
                  <a:srgbClr val="1C2043"/>
                </a:solidFill>
                <a:latin typeface="Microsoft Sans Serif"/>
                <a:cs typeface="Microsoft Sans Serif"/>
              </a:rPr>
              <a:t>предусмотреть</a:t>
            </a:r>
            <a:r>
              <a:rPr sz="1800" dirty="0" smtClean="0">
                <a:solidFill>
                  <a:srgbClr val="1C2043"/>
                </a:solidFill>
                <a:latin typeface="Microsoft Sans Serif"/>
                <a:cs typeface="Microsoft Sans Serif"/>
              </a:rPr>
              <a:t>  </a:t>
            </a:r>
            <a:r>
              <a:rPr sz="1800" dirty="0" err="1" smtClean="0">
                <a:solidFill>
                  <a:srgbClr val="1C2043"/>
                </a:solidFill>
                <a:latin typeface="Microsoft Sans Serif"/>
                <a:cs typeface="Microsoft Sans Serif"/>
              </a:rPr>
              <a:t>учебные</a:t>
            </a:r>
            <a:r>
              <a:rPr sz="1800" dirty="0" smtClean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предметы,</a:t>
            </a:r>
            <a:endParaRPr sz="1800" dirty="0">
              <a:latin typeface="Microsoft Sans Serif"/>
              <a:cs typeface="Microsoft Sans Serif"/>
            </a:endParaRPr>
          </a:p>
          <a:p>
            <a:pPr marL="90488" marR="435609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учебные курсы и  учебные модули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01858" y="2557462"/>
            <a:ext cx="742315" cy="243840"/>
            <a:chOff x="4201858" y="2557462"/>
            <a:chExt cx="742315" cy="243840"/>
          </a:xfrm>
        </p:grpSpPr>
        <p:sp>
          <p:nvSpPr>
            <p:cNvPr id="17" name="object 17"/>
            <p:cNvSpPr/>
            <p:nvPr/>
          </p:nvSpPr>
          <p:spPr>
            <a:xfrm>
              <a:off x="4216146" y="2571750"/>
              <a:ext cx="713740" cy="215265"/>
            </a:xfrm>
            <a:custGeom>
              <a:avLst/>
              <a:gdLst/>
              <a:ahLst/>
              <a:cxnLst/>
              <a:rect l="l" t="t" r="r" b="b"/>
              <a:pathLst>
                <a:path w="713739" h="215264">
                  <a:moveTo>
                    <a:pt x="534924" y="0"/>
                  </a:moveTo>
                  <a:lnTo>
                    <a:pt x="178307" y="0"/>
                  </a:lnTo>
                  <a:lnTo>
                    <a:pt x="178307" y="107441"/>
                  </a:lnTo>
                  <a:lnTo>
                    <a:pt x="0" y="107441"/>
                  </a:lnTo>
                  <a:lnTo>
                    <a:pt x="356615" y="214884"/>
                  </a:lnTo>
                  <a:lnTo>
                    <a:pt x="713231" y="107441"/>
                  </a:lnTo>
                  <a:lnTo>
                    <a:pt x="534924" y="107441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16146" y="2571750"/>
              <a:ext cx="713740" cy="215265"/>
            </a:xfrm>
            <a:custGeom>
              <a:avLst/>
              <a:gdLst/>
              <a:ahLst/>
              <a:cxnLst/>
              <a:rect l="l" t="t" r="r" b="b"/>
              <a:pathLst>
                <a:path w="713739" h="215264">
                  <a:moveTo>
                    <a:pt x="0" y="107441"/>
                  </a:moveTo>
                  <a:lnTo>
                    <a:pt x="178307" y="107441"/>
                  </a:lnTo>
                  <a:lnTo>
                    <a:pt x="178307" y="0"/>
                  </a:lnTo>
                  <a:lnTo>
                    <a:pt x="534924" y="0"/>
                  </a:lnTo>
                  <a:lnTo>
                    <a:pt x="534924" y="107441"/>
                  </a:lnTo>
                  <a:lnTo>
                    <a:pt x="713231" y="107441"/>
                  </a:lnTo>
                  <a:lnTo>
                    <a:pt x="356615" y="214884"/>
                  </a:lnTo>
                  <a:lnTo>
                    <a:pt x="0" y="107441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29005" y="2858261"/>
            <a:ext cx="8288020" cy="350096"/>
          </a:xfrm>
          <a:prstGeom prst="rect">
            <a:avLst/>
          </a:prstGeom>
          <a:solidFill>
            <a:srgbClr val="F3F3F3"/>
          </a:solidFill>
          <a:ln w="28575">
            <a:solidFill>
              <a:srgbClr val="032A3D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КАК ОБЕСПЕЧИТЬ?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1517" y="3501390"/>
            <a:ext cx="2332483" cy="2364750"/>
          </a:xfrm>
          <a:prstGeom prst="rect">
            <a:avLst/>
          </a:prstGeom>
          <a:ln w="28575">
            <a:solidFill>
              <a:srgbClr val="5DC9D1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130810" marR="128270" indent="3175">
              <a:lnSpc>
                <a:spcPct val="100000"/>
              </a:lnSpc>
              <a:spcBef>
                <a:spcPts val="1160"/>
              </a:spcBef>
            </a:pP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Может разрабатывать  и реализовывать  программы  углубленного изучения  отдельных предметов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65445" y="3503295"/>
            <a:ext cx="3215640" cy="1980029"/>
          </a:xfrm>
          <a:prstGeom prst="rect">
            <a:avLst/>
          </a:prstGeom>
          <a:ln w="28575">
            <a:solidFill>
              <a:srgbClr val="5DC9D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76213" marR="155575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Может разрабатывать и  реализовывать индивидуальные  учебные планы в соответствии с  образовательными</a:t>
            </a:r>
            <a:endParaRPr sz="1800" dirty="0">
              <a:latin typeface="Microsoft Sans Serif"/>
              <a:cs typeface="Microsoft Sans Serif"/>
            </a:endParaRPr>
          </a:p>
          <a:p>
            <a:pPr marL="176213" marR="3117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потребностями и интересами  учеников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9005" y="6087553"/>
            <a:ext cx="6573520" cy="596317"/>
          </a:xfrm>
          <a:prstGeom prst="rect">
            <a:avLst/>
          </a:prstGeom>
          <a:ln w="28575">
            <a:solidFill>
              <a:srgbClr val="FFCA73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 marR="929640">
              <a:lnSpc>
                <a:spcPct val="100000"/>
              </a:lnSpc>
              <a:spcBef>
                <a:spcPts val="330"/>
              </a:spcBef>
            </a:pPr>
            <a:r>
              <a:rPr sz="1800" dirty="0">
                <a:solidFill>
                  <a:srgbClr val="1C2043"/>
                </a:solidFill>
                <a:latin typeface="Microsoft Sans Serif"/>
                <a:cs typeface="Microsoft Sans Serif"/>
              </a:rPr>
              <a:t>Вариативность дает школе возможность выбирать, как именно  формировать программы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0644" y="646728"/>
            <a:ext cx="6001952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3F3F3"/>
                </a:solidFill>
              </a:rPr>
              <a:t>Изменения в обновленных ФГОС НОО и ООО</a:t>
            </a:r>
            <a:endParaRPr sz="2800" dirty="0"/>
          </a:p>
        </p:txBody>
      </p:sp>
      <p:sp>
        <p:nvSpPr>
          <p:cNvPr id="12" name="object 12"/>
          <p:cNvSpPr txBox="1"/>
          <p:nvPr/>
        </p:nvSpPr>
        <p:spPr>
          <a:xfrm>
            <a:off x="8845677" y="628202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3F3F3"/>
                </a:solidFill>
                <a:latin typeface="Roboto Cn"/>
                <a:cs typeface="Roboto Cn"/>
              </a:rPr>
              <a:t>18</a:t>
            </a:r>
            <a:endParaRPr sz="1200">
              <a:latin typeface="Roboto Cn"/>
              <a:cs typeface="Roboto C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750" y="1930145"/>
            <a:ext cx="8502650" cy="594393"/>
          </a:xfrm>
          <a:prstGeom prst="rect">
            <a:avLst/>
          </a:prstGeom>
          <a:solidFill>
            <a:srgbClr val="FFDFAB"/>
          </a:solidFill>
          <a:ln w="28575">
            <a:solidFill>
              <a:srgbClr val="FFCA73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76213" marR="182880" indent="7938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1C2043"/>
                </a:solidFill>
                <a:latin typeface="Arial"/>
                <a:cs typeface="Arial"/>
              </a:rPr>
              <a:t>Новые ФГОС 2021 года определяют четкие требования к предметным результатам по  каждой учебной дисциплине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8600" y="2715005"/>
            <a:ext cx="3768343" cy="3242554"/>
          </a:xfrm>
          <a:prstGeom prst="rect">
            <a:avLst/>
          </a:prstGeom>
          <a:solidFill>
            <a:schemeClr val="bg1"/>
          </a:solidFill>
          <a:ln w="28575">
            <a:solidFill>
              <a:srgbClr val="42939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583565">
              <a:lnSpc>
                <a:spcPct val="100000"/>
              </a:lnSpc>
            </a:pPr>
            <a:r>
              <a:rPr sz="1800" b="1" dirty="0">
                <a:solidFill>
                  <a:srgbClr val="1C2043"/>
                </a:solidFill>
                <a:latin typeface="Arial"/>
                <a:cs typeface="Arial"/>
              </a:rPr>
              <a:t>ФГОС НОО конкретизировали  предметные результаты по  </a:t>
            </a:r>
            <a:r>
              <a:rPr sz="1800" b="1" dirty="0" err="1">
                <a:solidFill>
                  <a:srgbClr val="1C2043"/>
                </a:solidFill>
                <a:latin typeface="Arial"/>
                <a:cs typeface="Arial"/>
              </a:rPr>
              <a:t>каждому</a:t>
            </a:r>
            <a:r>
              <a:rPr sz="1800" b="1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dirty="0" err="1" smtClean="0">
                <a:solidFill>
                  <a:srgbClr val="1C2043"/>
                </a:solidFill>
                <a:latin typeface="Arial"/>
                <a:cs typeface="Arial"/>
              </a:rPr>
              <a:t>модулю</a:t>
            </a:r>
            <a:r>
              <a:rPr lang="ru-RU" sz="1800" b="1" dirty="0" smtClean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1C2043"/>
                </a:solidFill>
                <a:latin typeface="Arial"/>
                <a:cs typeface="Arial"/>
              </a:rPr>
              <a:t>ОРКСЭ</a:t>
            </a:r>
            <a:endParaRPr sz="1800" dirty="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buFont typeface="Wingdings"/>
              <a:buChar char=""/>
              <a:tabLst>
                <a:tab pos="265430" algn="l"/>
              </a:tabLst>
            </a:pPr>
            <a:r>
              <a:rPr sz="1700" dirty="0">
                <a:solidFill>
                  <a:srgbClr val="1C2043"/>
                </a:solidFill>
                <a:latin typeface="Microsoft Sans Serif"/>
                <a:cs typeface="Microsoft Sans Serif"/>
              </a:rPr>
              <a:t>«Основы православной культуры»,</a:t>
            </a:r>
            <a:endParaRPr sz="1700" dirty="0">
              <a:latin typeface="Microsoft Sans Serif"/>
              <a:cs typeface="Microsoft Sans Serif"/>
            </a:endParaRPr>
          </a:p>
          <a:p>
            <a:pPr marL="92075">
              <a:lnSpc>
                <a:spcPct val="100000"/>
              </a:lnSpc>
              <a:buFont typeface="Wingdings"/>
              <a:buChar char=""/>
              <a:tabLst>
                <a:tab pos="265430" algn="l"/>
              </a:tabLst>
            </a:pPr>
            <a:r>
              <a:rPr sz="1700" dirty="0">
                <a:solidFill>
                  <a:srgbClr val="1C2043"/>
                </a:solidFill>
                <a:latin typeface="Microsoft Sans Serif"/>
                <a:cs typeface="Microsoft Sans Serif"/>
              </a:rPr>
              <a:t>«Основы иудейской культуры»,</a:t>
            </a:r>
            <a:endParaRPr sz="1700" dirty="0">
              <a:latin typeface="Microsoft Sans Serif"/>
              <a:cs typeface="Microsoft Sans Serif"/>
            </a:endParaRPr>
          </a:p>
          <a:p>
            <a:pPr marL="92075">
              <a:lnSpc>
                <a:spcPct val="100000"/>
              </a:lnSpc>
              <a:buFont typeface="Wingdings"/>
              <a:buChar char=""/>
              <a:tabLst>
                <a:tab pos="265430" algn="l"/>
              </a:tabLst>
            </a:pPr>
            <a:r>
              <a:rPr sz="1700" dirty="0">
                <a:solidFill>
                  <a:srgbClr val="1C2043"/>
                </a:solidFill>
                <a:latin typeface="Microsoft Sans Serif"/>
                <a:cs typeface="Microsoft Sans Serif"/>
              </a:rPr>
              <a:t>«Основы буддийской культуры»,</a:t>
            </a:r>
            <a:endParaRPr sz="1700" dirty="0">
              <a:latin typeface="Microsoft Sans Serif"/>
              <a:cs typeface="Microsoft Sans Serif"/>
            </a:endParaRPr>
          </a:p>
          <a:p>
            <a:pPr marL="92075">
              <a:lnSpc>
                <a:spcPct val="100000"/>
              </a:lnSpc>
              <a:buFont typeface="Wingdings"/>
              <a:buChar char=""/>
              <a:tabLst>
                <a:tab pos="317500" algn="l"/>
              </a:tabLst>
            </a:pPr>
            <a:r>
              <a:rPr sz="1700" dirty="0">
                <a:solidFill>
                  <a:srgbClr val="1C2043"/>
                </a:solidFill>
                <a:latin typeface="Microsoft Sans Serif"/>
                <a:cs typeface="Microsoft Sans Serif"/>
              </a:rPr>
              <a:t>«Основы исламской культуры»,</a:t>
            </a:r>
            <a:endParaRPr sz="1700" dirty="0">
              <a:latin typeface="Microsoft Sans Serif"/>
              <a:cs typeface="Microsoft Sans Serif"/>
            </a:endParaRPr>
          </a:p>
          <a:p>
            <a:pPr marL="92075" marR="488315">
              <a:lnSpc>
                <a:spcPct val="100000"/>
              </a:lnSpc>
              <a:buClr>
                <a:srgbClr val="1C2043"/>
              </a:buClr>
              <a:buFont typeface="Wingdings"/>
              <a:buChar char=""/>
              <a:tabLst>
                <a:tab pos="317500" algn="l"/>
              </a:tabLst>
            </a:pPr>
            <a:r>
              <a:rPr sz="1700" dirty="0"/>
              <a:t>	</a:t>
            </a:r>
            <a:r>
              <a:rPr sz="1700" dirty="0">
                <a:solidFill>
                  <a:srgbClr val="1C2043"/>
                </a:solidFill>
                <a:latin typeface="Microsoft Sans Serif"/>
                <a:cs typeface="Microsoft Sans Serif"/>
              </a:rPr>
              <a:t>«Основы религиозных культур  народов России»,</a:t>
            </a:r>
            <a:endParaRPr sz="1700" dirty="0">
              <a:latin typeface="Microsoft Sans Serif"/>
              <a:cs typeface="Microsoft Sans Serif"/>
            </a:endParaRPr>
          </a:p>
          <a:p>
            <a:pPr marL="92075">
              <a:lnSpc>
                <a:spcPct val="100000"/>
              </a:lnSpc>
              <a:buFont typeface="Wingdings"/>
              <a:buChar char=""/>
              <a:tabLst>
                <a:tab pos="265430" algn="l"/>
              </a:tabLst>
            </a:pPr>
            <a:r>
              <a:rPr sz="1700" dirty="0">
                <a:solidFill>
                  <a:srgbClr val="1C2043"/>
                </a:solidFill>
                <a:latin typeface="Microsoft Sans Serif"/>
                <a:cs typeface="Microsoft Sans Serif"/>
              </a:rPr>
              <a:t>«Основы светской </a:t>
            </a:r>
            <a:r>
              <a:rPr sz="1700" dirty="0" err="1">
                <a:solidFill>
                  <a:srgbClr val="1C2043"/>
                </a:solidFill>
                <a:latin typeface="Microsoft Sans Serif"/>
                <a:cs typeface="Microsoft Sans Serif"/>
              </a:rPr>
              <a:t>этики</a:t>
            </a:r>
            <a:r>
              <a:rPr sz="1700" dirty="0" smtClean="0">
                <a:solidFill>
                  <a:srgbClr val="1C2043"/>
                </a:solidFill>
                <a:latin typeface="Microsoft Sans Serif"/>
                <a:cs typeface="Microsoft Sans Serif"/>
              </a:rPr>
              <a:t>»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890" y="2715005"/>
            <a:ext cx="4953762" cy="3210493"/>
          </a:xfrm>
          <a:prstGeom prst="rect">
            <a:avLst/>
          </a:prstGeom>
          <a:solidFill>
            <a:schemeClr val="bg1"/>
          </a:solidFill>
          <a:ln w="28575">
            <a:solidFill>
              <a:srgbClr val="429399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34"/>
              </a:spcBef>
            </a:pPr>
            <a:r>
              <a:rPr sz="1800" b="1" dirty="0">
                <a:solidFill>
                  <a:srgbClr val="1C2043"/>
                </a:solidFill>
                <a:latin typeface="Arial"/>
                <a:cs typeface="Arial"/>
              </a:rPr>
              <a:t>ФГОС ООО</a:t>
            </a:r>
            <a:endParaRPr sz="1800" dirty="0">
              <a:latin typeface="Arial"/>
              <a:cs typeface="Arial"/>
            </a:endParaRPr>
          </a:p>
          <a:p>
            <a:pPr marL="357505" indent="-267335">
              <a:lnSpc>
                <a:spcPct val="100000"/>
              </a:lnSpc>
              <a:buFont typeface="Wingdings"/>
              <a:buChar char=""/>
              <a:tabLst>
                <a:tab pos="357505" algn="l"/>
                <a:tab pos="358140" algn="l"/>
              </a:tabLst>
            </a:pPr>
            <a:r>
              <a:rPr sz="1700" dirty="0">
                <a:solidFill>
                  <a:srgbClr val="1C2043"/>
                </a:solidFill>
                <a:latin typeface="Microsoft Sans Serif"/>
                <a:cs typeface="Microsoft Sans Serif"/>
              </a:rPr>
              <a:t>отдельно описал предметные </a:t>
            </a:r>
            <a:r>
              <a:rPr sz="1700" dirty="0" err="1">
                <a:solidFill>
                  <a:srgbClr val="1C2043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7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700" dirty="0" err="1" smtClean="0">
                <a:solidFill>
                  <a:srgbClr val="1C2043"/>
                </a:solidFill>
                <a:latin typeface="Microsoft Sans Serif"/>
                <a:cs typeface="Microsoft Sans Serif"/>
              </a:rPr>
              <a:t>для</a:t>
            </a:r>
            <a:r>
              <a:rPr lang="ru-RU" sz="1700" dirty="0">
                <a:latin typeface="Microsoft Sans Serif"/>
                <a:cs typeface="Microsoft Sans Serif"/>
              </a:rPr>
              <a:t> </a:t>
            </a:r>
            <a:r>
              <a:rPr sz="1700" dirty="0" err="1" smtClean="0">
                <a:solidFill>
                  <a:srgbClr val="1C2043"/>
                </a:solidFill>
                <a:latin typeface="Microsoft Sans Serif"/>
                <a:cs typeface="Microsoft Sans Serif"/>
              </a:rPr>
              <a:t>учебного</a:t>
            </a:r>
            <a:r>
              <a:rPr sz="1700" dirty="0" smtClean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предмета «История» и </a:t>
            </a:r>
            <a:r>
              <a:rPr sz="1700" dirty="0" err="1">
                <a:solidFill>
                  <a:srgbClr val="1C2043"/>
                </a:solidFill>
                <a:latin typeface="Microsoft Sans Serif"/>
                <a:cs typeface="Microsoft Sans Serif"/>
              </a:rPr>
              <a:t>учебных</a:t>
            </a:r>
            <a:r>
              <a:rPr sz="17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700" dirty="0" err="1" smtClean="0">
                <a:solidFill>
                  <a:srgbClr val="1C2043"/>
                </a:solidFill>
                <a:latin typeface="Microsoft Sans Serif"/>
                <a:cs typeface="Microsoft Sans Serif"/>
              </a:rPr>
              <a:t>курсов</a:t>
            </a:r>
            <a:r>
              <a:rPr lang="ru-RU" sz="1700" dirty="0">
                <a:latin typeface="Microsoft Sans Serif"/>
                <a:cs typeface="Microsoft Sans Serif"/>
              </a:rPr>
              <a:t> </a:t>
            </a:r>
            <a:r>
              <a:rPr sz="1700" dirty="0" smtClean="0">
                <a:solidFill>
                  <a:srgbClr val="1C2043"/>
                </a:solidFill>
                <a:latin typeface="Microsoft Sans Serif"/>
                <a:cs typeface="Microsoft Sans Serif"/>
              </a:rPr>
              <a:t>«</a:t>
            </a:r>
            <a:r>
              <a:rPr sz="1700" dirty="0" err="1" smtClean="0">
                <a:solidFill>
                  <a:srgbClr val="1C2043"/>
                </a:solidFill>
                <a:latin typeface="Microsoft Sans Serif"/>
                <a:cs typeface="Microsoft Sans Serif"/>
              </a:rPr>
              <a:t>История</a:t>
            </a:r>
            <a:r>
              <a:rPr sz="1700" dirty="0" smtClean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C2043"/>
                </a:solidFill>
                <a:latin typeface="Microsoft Sans Serif"/>
                <a:cs typeface="Microsoft Sans Serif"/>
              </a:rPr>
              <a:t>России» и «Всеобщая </a:t>
            </a:r>
            <a:r>
              <a:rPr sz="1700" dirty="0" err="1">
                <a:solidFill>
                  <a:srgbClr val="1C2043"/>
                </a:solidFill>
                <a:latin typeface="Microsoft Sans Serif"/>
                <a:cs typeface="Microsoft Sans Serif"/>
              </a:rPr>
              <a:t>история</a:t>
            </a:r>
            <a:r>
              <a:rPr sz="1700" dirty="0" smtClean="0">
                <a:solidFill>
                  <a:srgbClr val="1C2043"/>
                </a:solidFill>
                <a:latin typeface="Microsoft Sans Serif"/>
                <a:cs typeface="Microsoft Sans Serif"/>
              </a:rPr>
              <a:t>»</a:t>
            </a:r>
            <a:endParaRPr sz="1700" dirty="0">
              <a:latin typeface="Microsoft Sans Serif"/>
              <a:cs typeface="Microsoft Sans Serif"/>
            </a:endParaRPr>
          </a:p>
          <a:p>
            <a:pPr marL="357505" marR="188595" indent="-266700">
              <a:lnSpc>
                <a:spcPct val="100000"/>
              </a:lnSpc>
              <a:buFont typeface="Wingdings"/>
              <a:buChar char=""/>
              <a:tabLst>
                <a:tab pos="357505" algn="l"/>
                <a:tab pos="358140" algn="l"/>
              </a:tabLst>
            </a:pPr>
            <a:r>
              <a:rPr sz="1700" dirty="0">
                <a:solidFill>
                  <a:srgbClr val="1C2043"/>
                </a:solidFill>
                <a:latin typeface="Microsoft Sans Serif"/>
                <a:cs typeface="Microsoft Sans Serif"/>
              </a:rPr>
              <a:t>установил требования к предметным  результатам при углубленном изучении  отдельных учебных предметов: «Математика»,  включая курсы «Алгебра», «</a:t>
            </a:r>
            <a:r>
              <a:rPr sz="1700" dirty="0" err="1">
                <a:solidFill>
                  <a:srgbClr val="1C2043"/>
                </a:solidFill>
                <a:latin typeface="Microsoft Sans Serif"/>
                <a:cs typeface="Microsoft Sans Serif"/>
              </a:rPr>
              <a:t>Геометрия</a:t>
            </a:r>
            <a:r>
              <a:rPr sz="1700" dirty="0" smtClean="0">
                <a:solidFill>
                  <a:srgbClr val="1C2043"/>
                </a:solidFill>
                <a:latin typeface="Microsoft Sans Serif"/>
                <a:cs typeface="Microsoft Sans Serif"/>
              </a:rPr>
              <a:t>»,</a:t>
            </a:r>
            <a:r>
              <a:rPr lang="ru-RU" sz="1700" dirty="0">
                <a:latin typeface="Microsoft Sans Serif"/>
                <a:cs typeface="Microsoft Sans Serif"/>
              </a:rPr>
              <a:t> </a:t>
            </a:r>
            <a:r>
              <a:rPr sz="1700" dirty="0" smtClean="0">
                <a:solidFill>
                  <a:srgbClr val="1C2043"/>
                </a:solidFill>
                <a:latin typeface="Microsoft Sans Serif"/>
                <a:cs typeface="Microsoft Sans Serif"/>
              </a:rPr>
              <a:t>«</a:t>
            </a:r>
            <a:r>
              <a:rPr sz="1700" dirty="0">
                <a:solidFill>
                  <a:srgbClr val="1C2043"/>
                </a:solidFill>
                <a:latin typeface="Microsoft Sans Serif"/>
                <a:cs typeface="Microsoft Sans Serif"/>
              </a:rPr>
              <a:t>Вероятность и статистика»; «Информатика»;</a:t>
            </a:r>
            <a:endParaRPr sz="1700" dirty="0">
              <a:latin typeface="Microsoft Sans Serif"/>
              <a:cs typeface="Microsoft Sans Serif"/>
            </a:endParaRPr>
          </a:p>
          <a:p>
            <a:pPr marL="357505">
              <a:lnSpc>
                <a:spcPct val="100000"/>
              </a:lnSpc>
            </a:pPr>
            <a:r>
              <a:rPr sz="1700" dirty="0">
                <a:solidFill>
                  <a:srgbClr val="1C2043"/>
                </a:solidFill>
                <a:latin typeface="Microsoft Sans Serif"/>
                <a:cs typeface="Microsoft Sans Serif"/>
              </a:rPr>
              <a:t>«Физика»; «Химия»; «</a:t>
            </a:r>
            <a:r>
              <a:rPr sz="1700" dirty="0" err="1">
                <a:solidFill>
                  <a:srgbClr val="1C2043"/>
                </a:solidFill>
                <a:latin typeface="Microsoft Sans Serif"/>
                <a:cs typeface="Microsoft Sans Serif"/>
              </a:rPr>
              <a:t>Биология</a:t>
            </a:r>
            <a:r>
              <a:rPr sz="1700" dirty="0" smtClean="0">
                <a:solidFill>
                  <a:srgbClr val="1C2043"/>
                </a:solidFill>
                <a:latin typeface="Microsoft Sans Serif"/>
                <a:cs typeface="Microsoft Sans Serif"/>
              </a:rPr>
              <a:t>»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7688" y="6027420"/>
            <a:ext cx="5858510" cy="830580"/>
          </a:xfrm>
          <a:prstGeom prst="rect">
            <a:avLst/>
          </a:prstGeom>
          <a:ln w="28575">
            <a:solidFill>
              <a:srgbClr val="043C5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395605">
              <a:lnSpc>
                <a:spcPct val="100000"/>
              </a:lnSpc>
              <a:spcBef>
                <a:spcPts val="320"/>
              </a:spcBef>
            </a:pPr>
            <a:r>
              <a:rPr sz="16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П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мет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ные</a:t>
            </a:r>
            <a:r>
              <a:rPr sz="16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л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ьт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2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6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новых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295" dirty="0">
                <a:solidFill>
                  <a:srgbClr val="1C2043"/>
                </a:solidFill>
                <a:latin typeface="Microsoft Sans Serif"/>
                <a:cs typeface="Microsoft Sans Serif"/>
              </a:rPr>
              <a:t>ФГ</a:t>
            </a:r>
            <a:r>
              <a:rPr sz="1600" spc="-23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2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не</a:t>
            </a:r>
            <a:r>
              <a:rPr sz="16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20" dirty="0">
                <a:solidFill>
                  <a:srgbClr val="1C2043"/>
                </a:solidFill>
                <a:latin typeface="Microsoft Sans Serif"/>
                <a:cs typeface="Microsoft Sans Serif"/>
              </a:rPr>
              <a:t>г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ла</a:t>
            </a:r>
            <a:r>
              <a:rPr sz="16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овыв</a:t>
            </a:r>
            <a:r>
              <a:rPr sz="16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6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ют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я</a:t>
            </a:r>
            <a:r>
              <a:rPr sz="16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00" dirty="0">
                <a:solidFill>
                  <a:srgbClr val="1C2043"/>
                </a:solidFill>
                <a:latin typeface="Microsoft Sans Serif"/>
                <a:cs typeface="Microsoft Sans Serif"/>
              </a:rPr>
              <a:t>с 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требованиями</a:t>
            </a:r>
            <a:r>
              <a:rPr sz="16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концепций</a:t>
            </a:r>
            <a:r>
              <a:rPr sz="16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преподавания</a:t>
            </a:r>
            <a:r>
              <a:rPr sz="16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физики,</a:t>
            </a:r>
            <a:r>
              <a:rPr sz="16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астрономии,</a:t>
            </a:r>
            <a:r>
              <a:rPr sz="16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химии, </a:t>
            </a:r>
            <a:r>
              <a:rPr sz="1600" spc="-409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6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ии</a:t>
            </a:r>
            <a:r>
              <a:rPr sz="16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6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6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600" spc="-150" dirty="0">
                <a:solidFill>
                  <a:srgbClr val="1C2043"/>
                </a:solidFill>
                <a:latin typeface="Microsoft Sans Serif"/>
                <a:cs typeface="Microsoft Sans Serif"/>
              </a:rPr>
              <a:t>сс</a:t>
            </a:r>
            <a:r>
              <a:rPr sz="16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3090" y="5916358"/>
            <a:ext cx="600075" cy="600075"/>
            <a:chOff x="343090" y="5916358"/>
            <a:chExt cx="600075" cy="600075"/>
          </a:xfrm>
        </p:grpSpPr>
        <p:sp>
          <p:nvSpPr>
            <p:cNvPr id="19" name="object 19"/>
            <p:cNvSpPr/>
            <p:nvPr/>
          </p:nvSpPr>
          <p:spPr>
            <a:xfrm>
              <a:off x="357377" y="5930646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401" y="3740"/>
                  </a:lnTo>
                  <a:lnTo>
                    <a:pt x="195432" y="14568"/>
                  </a:lnTo>
                  <a:lnTo>
                    <a:pt x="154433" y="31895"/>
                  </a:lnTo>
                  <a:lnTo>
                    <a:pt x="116991" y="55134"/>
                  </a:lnTo>
                  <a:lnTo>
                    <a:pt x="83696" y="83696"/>
                  </a:lnTo>
                  <a:lnTo>
                    <a:pt x="55134" y="116991"/>
                  </a:lnTo>
                  <a:lnTo>
                    <a:pt x="31895" y="154433"/>
                  </a:lnTo>
                  <a:lnTo>
                    <a:pt x="14568" y="195432"/>
                  </a:lnTo>
                  <a:lnTo>
                    <a:pt x="3740" y="239401"/>
                  </a:lnTo>
                  <a:lnTo>
                    <a:pt x="0" y="285749"/>
                  </a:lnTo>
                  <a:lnTo>
                    <a:pt x="3740" y="332098"/>
                  </a:lnTo>
                  <a:lnTo>
                    <a:pt x="14568" y="376067"/>
                  </a:lnTo>
                  <a:lnTo>
                    <a:pt x="31895" y="417066"/>
                  </a:lnTo>
                  <a:lnTo>
                    <a:pt x="55134" y="454508"/>
                  </a:lnTo>
                  <a:lnTo>
                    <a:pt x="83696" y="487803"/>
                  </a:lnTo>
                  <a:lnTo>
                    <a:pt x="116991" y="516365"/>
                  </a:lnTo>
                  <a:lnTo>
                    <a:pt x="154433" y="539604"/>
                  </a:lnTo>
                  <a:lnTo>
                    <a:pt x="195432" y="556931"/>
                  </a:lnTo>
                  <a:lnTo>
                    <a:pt x="239401" y="567759"/>
                  </a:lnTo>
                  <a:lnTo>
                    <a:pt x="285750" y="571499"/>
                  </a:lnTo>
                  <a:lnTo>
                    <a:pt x="332098" y="567759"/>
                  </a:lnTo>
                  <a:lnTo>
                    <a:pt x="376067" y="556931"/>
                  </a:lnTo>
                  <a:lnTo>
                    <a:pt x="417066" y="539604"/>
                  </a:lnTo>
                  <a:lnTo>
                    <a:pt x="454508" y="516365"/>
                  </a:lnTo>
                  <a:lnTo>
                    <a:pt x="487803" y="487803"/>
                  </a:lnTo>
                  <a:lnTo>
                    <a:pt x="516365" y="454508"/>
                  </a:lnTo>
                  <a:lnTo>
                    <a:pt x="539604" y="417066"/>
                  </a:lnTo>
                  <a:lnTo>
                    <a:pt x="556931" y="376067"/>
                  </a:lnTo>
                  <a:lnTo>
                    <a:pt x="567759" y="332098"/>
                  </a:lnTo>
                  <a:lnTo>
                    <a:pt x="571500" y="285749"/>
                  </a:lnTo>
                  <a:lnTo>
                    <a:pt x="567759" y="239401"/>
                  </a:lnTo>
                  <a:lnTo>
                    <a:pt x="556931" y="195432"/>
                  </a:lnTo>
                  <a:lnTo>
                    <a:pt x="539604" y="154433"/>
                  </a:lnTo>
                  <a:lnTo>
                    <a:pt x="516365" y="116991"/>
                  </a:lnTo>
                  <a:lnTo>
                    <a:pt x="487803" y="83696"/>
                  </a:lnTo>
                  <a:lnTo>
                    <a:pt x="454508" y="55134"/>
                  </a:lnTo>
                  <a:lnTo>
                    <a:pt x="417066" y="31895"/>
                  </a:lnTo>
                  <a:lnTo>
                    <a:pt x="376067" y="14568"/>
                  </a:lnTo>
                  <a:lnTo>
                    <a:pt x="332098" y="374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7377" y="5930646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49"/>
                  </a:moveTo>
                  <a:lnTo>
                    <a:pt x="3740" y="239401"/>
                  </a:lnTo>
                  <a:lnTo>
                    <a:pt x="14568" y="195432"/>
                  </a:lnTo>
                  <a:lnTo>
                    <a:pt x="31895" y="154433"/>
                  </a:lnTo>
                  <a:lnTo>
                    <a:pt x="55134" y="116991"/>
                  </a:lnTo>
                  <a:lnTo>
                    <a:pt x="83696" y="83696"/>
                  </a:lnTo>
                  <a:lnTo>
                    <a:pt x="116991" y="55134"/>
                  </a:lnTo>
                  <a:lnTo>
                    <a:pt x="154433" y="31895"/>
                  </a:lnTo>
                  <a:lnTo>
                    <a:pt x="195432" y="14568"/>
                  </a:lnTo>
                  <a:lnTo>
                    <a:pt x="239401" y="3740"/>
                  </a:lnTo>
                  <a:lnTo>
                    <a:pt x="285750" y="0"/>
                  </a:lnTo>
                  <a:lnTo>
                    <a:pt x="332098" y="3740"/>
                  </a:lnTo>
                  <a:lnTo>
                    <a:pt x="376067" y="14568"/>
                  </a:lnTo>
                  <a:lnTo>
                    <a:pt x="417066" y="31895"/>
                  </a:lnTo>
                  <a:lnTo>
                    <a:pt x="454508" y="55134"/>
                  </a:lnTo>
                  <a:lnTo>
                    <a:pt x="487803" y="83696"/>
                  </a:lnTo>
                  <a:lnTo>
                    <a:pt x="516365" y="116991"/>
                  </a:lnTo>
                  <a:lnTo>
                    <a:pt x="539604" y="154433"/>
                  </a:lnTo>
                  <a:lnTo>
                    <a:pt x="556931" y="195432"/>
                  </a:lnTo>
                  <a:lnTo>
                    <a:pt x="567759" y="239401"/>
                  </a:lnTo>
                  <a:lnTo>
                    <a:pt x="571500" y="285749"/>
                  </a:lnTo>
                  <a:lnTo>
                    <a:pt x="567759" y="332098"/>
                  </a:lnTo>
                  <a:lnTo>
                    <a:pt x="556931" y="376067"/>
                  </a:lnTo>
                  <a:lnTo>
                    <a:pt x="539604" y="417066"/>
                  </a:lnTo>
                  <a:lnTo>
                    <a:pt x="516365" y="454508"/>
                  </a:lnTo>
                  <a:lnTo>
                    <a:pt x="487803" y="487803"/>
                  </a:lnTo>
                  <a:lnTo>
                    <a:pt x="454508" y="516365"/>
                  </a:lnTo>
                  <a:lnTo>
                    <a:pt x="417066" y="539604"/>
                  </a:lnTo>
                  <a:lnTo>
                    <a:pt x="376067" y="556931"/>
                  </a:lnTo>
                  <a:lnTo>
                    <a:pt x="332098" y="567759"/>
                  </a:lnTo>
                  <a:lnTo>
                    <a:pt x="285750" y="571499"/>
                  </a:lnTo>
                  <a:lnTo>
                    <a:pt x="239401" y="567759"/>
                  </a:lnTo>
                  <a:lnTo>
                    <a:pt x="195432" y="556931"/>
                  </a:lnTo>
                  <a:lnTo>
                    <a:pt x="154433" y="539604"/>
                  </a:lnTo>
                  <a:lnTo>
                    <a:pt x="116991" y="516365"/>
                  </a:lnTo>
                  <a:lnTo>
                    <a:pt x="83696" y="487803"/>
                  </a:lnTo>
                  <a:lnTo>
                    <a:pt x="55134" y="454508"/>
                  </a:lnTo>
                  <a:lnTo>
                    <a:pt x="31895" y="417066"/>
                  </a:lnTo>
                  <a:lnTo>
                    <a:pt x="14568" y="376067"/>
                  </a:lnTo>
                  <a:lnTo>
                    <a:pt x="3740" y="332098"/>
                  </a:lnTo>
                  <a:lnTo>
                    <a:pt x="0" y="285749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1718" y="6052515"/>
            <a:ext cx="102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3F3F3"/>
                </a:solidFill>
                <a:latin typeface="Arial Black"/>
                <a:cs typeface="Arial Black"/>
              </a:rPr>
              <a:t>!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87742"/>
            <a:ext cx="3157537" cy="1226820"/>
            <a:chOff x="340042" y="987742"/>
            <a:chExt cx="2817495" cy="1226820"/>
          </a:xfrm>
        </p:grpSpPr>
        <p:sp>
          <p:nvSpPr>
            <p:cNvPr id="3" name="object 3"/>
            <p:cNvSpPr/>
            <p:nvPr/>
          </p:nvSpPr>
          <p:spPr>
            <a:xfrm>
              <a:off x="354329" y="1002030"/>
              <a:ext cx="2788920" cy="1198245"/>
            </a:xfrm>
            <a:custGeom>
              <a:avLst/>
              <a:gdLst/>
              <a:ahLst/>
              <a:cxnLst/>
              <a:rect l="l" t="t" r="r" b="b"/>
              <a:pathLst>
                <a:path w="2788920" h="1198245">
                  <a:moveTo>
                    <a:pt x="2189988" y="0"/>
                  </a:moveTo>
                  <a:lnTo>
                    <a:pt x="0" y="0"/>
                  </a:lnTo>
                  <a:lnTo>
                    <a:pt x="598932" y="598932"/>
                  </a:lnTo>
                  <a:lnTo>
                    <a:pt x="0" y="1197864"/>
                  </a:lnTo>
                  <a:lnTo>
                    <a:pt x="2189988" y="1197864"/>
                  </a:lnTo>
                  <a:lnTo>
                    <a:pt x="2788920" y="598932"/>
                  </a:lnTo>
                  <a:lnTo>
                    <a:pt x="2189988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4329" y="1002030"/>
              <a:ext cx="2788920" cy="1198245"/>
            </a:xfrm>
            <a:custGeom>
              <a:avLst/>
              <a:gdLst/>
              <a:ahLst/>
              <a:cxnLst/>
              <a:rect l="l" t="t" r="r" b="b"/>
              <a:pathLst>
                <a:path w="2788920" h="1198245">
                  <a:moveTo>
                    <a:pt x="0" y="0"/>
                  </a:moveTo>
                  <a:lnTo>
                    <a:pt x="2189988" y="0"/>
                  </a:lnTo>
                  <a:lnTo>
                    <a:pt x="2788920" y="598932"/>
                  </a:lnTo>
                  <a:lnTo>
                    <a:pt x="2189988" y="1197864"/>
                  </a:lnTo>
                  <a:lnTo>
                    <a:pt x="0" y="1197864"/>
                  </a:lnTo>
                  <a:lnTo>
                    <a:pt x="598932" y="59893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2001" y="1192225"/>
            <a:ext cx="19050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10"/>
              </a:lnSpc>
              <a:spcBef>
                <a:spcPts val="100"/>
              </a:spcBef>
            </a:pPr>
            <a:r>
              <a:rPr sz="1800" b="1" dirty="0">
                <a:solidFill>
                  <a:srgbClr val="F3F3F3"/>
                </a:solidFill>
                <a:latin typeface="Arial"/>
                <a:cs typeface="Arial"/>
              </a:rPr>
              <a:t>Ключевая</a:t>
            </a:r>
            <a:endParaRPr sz="1800" dirty="0">
              <a:latin typeface="Arial"/>
              <a:cs typeface="Arial"/>
            </a:endParaRPr>
          </a:p>
          <a:p>
            <a:pPr marL="12700" marR="5080" algn="ctr">
              <a:lnSpc>
                <a:spcPts val="1860"/>
              </a:lnSpc>
              <a:spcBef>
                <a:spcPts val="165"/>
              </a:spcBef>
            </a:pPr>
            <a:r>
              <a:rPr sz="1800" b="1" dirty="0">
                <a:solidFill>
                  <a:srgbClr val="F3F3F3"/>
                </a:solidFill>
                <a:latin typeface="Arial"/>
                <a:cs typeface="Arial"/>
              </a:rPr>
              <a:t>педагогическая  задача</a:t>
            </a:r>
            <a:r>
              <a:rPr sz="1800" dirty="0">
                <a:solidFill>
                  <a:srgbClr val="F3F3F3"/>
                </a:solidFill>
                <a:latin typeface="Microsoft Sans Serif"/>
                <a:cs typeface="Microsoft Sans Serif"/>
              </a:rPr>
              <a:t>: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40342" y="1089850"/>
            <a:ext cx="5993765" cy="1022350"/>
            <a:chOff x="2740342" y="1089850"/>
            <a:chExt cx="5993765" cy="1022350"/>
          </a:xfrm>
        </p:grpSpPr>
        <p:sp>
          <p:nvSpPr>
            <p:cNvPr id="7" name="object 7"/>
            <p:cNvSpPr/>
            <p:nvPr/>
          </p:nvSpPr>
          <p:spPr>
            <a:xfrm>
              <a:off x="2754629" y="1104138"/>
              <a:ext cx="5965190" cy="993775"/>
            </a:xfrm>
            <a:custGeom>
              <a:avLst/>
              <a:gdLst/>
              <a:ahLst/>
              <a:cxnLst/>
              <a:rect l="l" t="t" r="r" b="b"/>
              <a:pathLst>
                <a:path w="5965190" h="993775">
                  <a:moveTo>
                    <a:pt x="5468112" y="0"/>
                  </a:moveTo>
                  <a:lnTo>
                    <a:pt x="0" y="0"/>
                  </a:lnTo>
                  <a:lnTo>
                    <a:pt x="496823" y="496824"/>
                  </a:lnTo>
                  <a:lnTo>
                    <a:pt x="0" y="993648"/>
                  </a:lnTo>
                  <a:lnTo>
                    <a:pt x="5468112" y="993648"/>
                  </a:lnTo>
                  <a:lnTo>
                    <a:pt x="5964936" y="496824"/>
                  </a:lnTo>
                  <a:lnTo>
                    <a:pt x="5468112" y="0"/>
                  </a:lnTo>
                  <a:close/>
                </a:path>
              </a:pathLst>
            </a:custGeom>
            <a:solidFill>
              <a:srgbClr val="CCCE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4629" y="1104138"/>
              <a:ext cx="5965190" cy="993775"/>
            </a:xfrm>
            <a:custGeom>
              <a:avLst/>
              <a:gdLst/>
              <a:ahLst/>
              <a:cxnLst/>
              <a:rect l="l" t="t" r="r" b="b"/>
              <a:pathLst>
                <a:path w="5965190" h="993775">
                  <a:moveTo>
                    <a:pt x="0" y="0"/>
                  </a:moveTo>
                  <a:lnTo>
                    <a:pt x="5468112" y="0"/>
                  </a:lnTo>
                  <a:lnTo>
                    <a:pt x="5964936" y="496824"/>
                  </a:lnTo>
                  <a:lnTo>
                    <a:pt x="5468112" y="993648"/>
                  </a:lnTo>
                  <a:lnTo>
                    <a:pt x="0" y="993648"/>
                  </a:lnTo>
                  <a:lnTo>
                    <a:pt x="496823" y="496824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CCE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09365" y="1101927"/>
            <a:ext cx="4875530" cy="955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905"/>
              </a:lnSpc>
              <a:spcBef>
                <a:spcPts val="105"/>
              </a:spcBef>
            </a:pPr>
            <a:r>
              <a:rPr sz="17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создание</a:t>
            </a:r>
            <a:r>
              <a:rPr sz="1700" spc="-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7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условий</a:t>
            </a:r>
            <a:r>
              <a:rPr sz="17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7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инициирующих</a:t>
            </a:r>
            <a:r>
              <a:rPr sz="17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7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действие</a:t>
            </a:r>
            <a:r>
              <a:rPr sz="17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7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обучающегося</a:t>
            </a:r>
            <a:endParaRPr sz="1700" dirty="0">
              <a:latin typeface="Microsoft Sans Serif"/>
              <a:cs typeface="Microsoft Sans Serif"/>
            </a:endParaRPr>
          </a:p>
          <a:p>
            <a:pPr marL="5715" algn="ctr">
              <a:lnSpc>
                <a:spcPts val="1760"/>
              </a:lnSpc>
            </a:pPr>
            <a:r>
              <a:rPr sz="17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7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7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7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7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7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ва</a:t>
            </a:r>
            <a:r>
              <a:rPr sz="17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ния</a:t>
            </a:r>
            <a:r>
              <a:rPr sz="17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700" spc="-240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7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7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ре</a:t>
            </a:r>
            <a:r>
              <a:rPr sz="17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зул</a:t>
            </a:r>
            <a:r>
              <a:rPr sz="17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ь</a:t>
            </a:r>
            <a:r>
              <a:rPr sz="17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тат</a:t>
            </a:r>
            <a:r>
              <a:rPr sz="17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700" spc="-254" dirty="0">
                <a:solidFill>
                  <a:srgbClr val="1C2043"/>
                </a:solidFill>
                <a:latin typeface="Microsoft Sans Serif"/>
                <a:cs typeface="Microsoft Sans Serif"/>
              </a:rPr>
              <a:t>м</a:t>
            </a:r>
            <a:r>
              <a:rPr sz="17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7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реа</a:t>
            </a:r>
            <a:r>
              <a:rPr sz="17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ли</a:t>
            </a:r>
            <a:r>
              <a:rPr sz="17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за</a:t>
            </a:r>
            <a:r>
              <a:rPr sz="17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7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7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7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700" spc="-23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7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П</a:t>
            </a:r>
            <a:endParaRPr sz="1700" dirty="0">
              <a:latin typeface="Microsoft Sans Serif"/>
              <a:cs typeface="Microsoft Sans Serif"/>
            </a:endParaRPr>
          </a:p>
          <a:p>
            <a:pPr marL="17145" marR="10160" algn="ctr">
              <a:lnSpc>
                <a:spcPts val="1750"/>
              </a:lnSpc>
              <a:spcBef>
                <a:spcPts val="155"/>
              </a:spcBef>
            </a:pPr>
            <a:r>
              <a:rPr sz="17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сформулированы</a:t>
            </a:r>
            <a:r>
              <a:rPr sz="17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7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700" spc="-4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7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категориях</a:t>
            </a:r>
            <a:r>
              <a:rPr sz="17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7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системно-деятельностного </a:t>
            </a:r>
            <a:r>
              <a:rPr sz="1700" spc="-434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7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подхода</a:t>
            </a:r>
            <a:endParaRPr sz="1700" dirty="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7974" y="2487358"/>
            <a:ext cx="3765168" cy="742315"/>
            <a:chOff x="557974" y="2487358"/>
            <a:chExt cx="2886075" cy="742315"/>
          </a:xfrm>
        </p:grpSpPr>
        <p:sp>
          <p:nvSpPr>
            <p:cNvPr id="11" name="object 11"/>
            <p:cNvSpPr/>
            <p:nvPr/>
          </p:nvSpPr>
          <p:spPr>
            <a:xfrm>
              <a:off x="572262" y="2501645"/>
              <a:ext cx="2857500" cy="713740"/>
            </a:xfrm>
            <a:custGeom>
              <a:avLst/>
              <a:gdLst/>
              <a:ahLst/>
              <a:cxnLst/>
              <a:rect l="l" t="t" r="r" b="b"/>
              <a:pathLst>
                <a:path w="2857500" h="713739">
                  <a:moveTo>
                    <a:pt x="2857500" y="0"/>
                  </a:moveTo>
                  <a:lnTo>
                    <a:pt x="0" y="0"/>
                  </a:lnTo>
                  <a:lnTo>
                    <a:pt x="0" y="713231"/>
                  </a:lnTo>
                  <a:lnTo>
                    <a:pt x="2857500" y="713231"/>
                  </a:lnTo>
                  <a:lnTo>
                    <a:pt x="2857500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2262" y="2501645"/>
              <a:ext cx="2857500" cy="713740"/>
            </a:xfrm>
            <a:custGeom>
              <a:avLst/>
              <a:gdLst/>
              <a:ahLst/>
              <a:cxnLst/>
              <a:rect l="l" t="t" r="r" b="b"/>
              <a:pathLst>
                <a:path w="2857500" h="713739">
                  <a:moveTo>
                    <a:pt x="0" y="713231"/>
                  </a:moveTo>
                  <a:lnTo>
                    <a:pt x="2857500" y="713231"/>
                  </a:lnTo>
                  <a:lnTo>
                    <a:pt x="2857500" y="0"/>
                  </a:lnTo>
                  <a:lnTo>
                    <a:pt x="0" y="0"/>
                  </a:lnTo>
                  <a:lnTo>
                    <a:pt x="0" y="713231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8760" y="2566542"/>
            <a:ext cx="34362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F3F3"/>
                </a:solidFill>
                <a:latin typeface="Arial"/>
                <a:cs typeface="Arial"/>
              </a:rPr>
              <a:t>Системно-деятельностный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solidFill>
                  <a:srgbClr val="F3F3F3"/>
                </a:solidFill>
                <a:latin typeface="Arial"/>
                <a:cs typeface="Arial"/>
              </a:rPr>
              <a:t>подход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8646" y="3358134"/>
            <a:ext cx="2786380" cy="753110"/>
          </a:xfrm>
          <a:prstGeom prst="rect">
            <a:avLst/>
          </a:prstGeom>
          <a:solidFill>
            <a:srgbClr val="FFCA73"/>
          </a:solidFill>
          <a:ln w="28575">
            <a:solidFill>
              <a:srgbClr val="043C56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71780" marR="226060" indent="-41275">
              <a:lnSpc>
                <a:spcPts val="1939"/>
              </a:lnSpc>
              <a:spcBef>
                <a:spcPts val="1015"/>
              </a:spcBef>
            </a:pPr>
            <a:r>
              <a:rPr sz="1800" b="1" spc="-210" dirty="0">
                <a:solidFill>
                  <a:srgbClr val="03295C"/>
                </a:solidFill>
                <a:latin typeface="Arial"/>
                <a:cs typeface="Arial"/>
              </a:rPr>
              <a:t>Личн</a:t>
            </a:r>
            <a:r>
              <a:rPr sz="1800" b="1" spc="-200" dirty="0">
                <a:solidFill>
                  <a:srgbClr val="03295C"/>
                </a:solidFill>
                <a:latin typeface="Arial"/>
                <a:cs typeface="Arial"/>
              </a:rPr>
              <a:t>о</a:t>
            </a:r>
            <a:r>
              <a:rPr sz="1800" b="1" spc="-195" dirty="0">
                <a:solidFill>
                  <a:srgbClr val="03295C"/>
                </a:solidFill>
                <a:latin typeface="Arial"/>
                <a:cs typeface="Arial"/>
              </a:rPr>
              <a:t>с</a:t>
            </a:r>
            <a:r>
              <a:rPr sz="1800" b="1" spc="-160" dirty="0">
                <a:solidFill>
                  <a:srgbClr val="03295C"/>
                </a:solidFill>
                <a:latin typeface="Arial"/>
                <a:cs typeface="Arial"/>
              </a:rPr>
              <a:t>т</a:t>
            </a:r>
            <a:r>
              <a:rPr sz="1800" b="1" spc="-210" dirty="0">
                <a:solidFill>
                  <a:srgbClr val="03295C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3295C"/>
                </a:solidFill>
                <a:latin typeface="Arial"/>
                <a:cs typeface="Arial"/>
              </a:rPr>
              <a:t>ые</a:t>
            </a:r>
            <a:r>
              <a:rPr sz="1800" b="1" spc="-65" dirty="0">
                <a:solidFill>
                  <a:srgbClr val="03295C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03295C"/>
                </a:solidFill>
                <a:latin typeface="Arial"/>
                <a:cs typeface="Arial"/>
              </a:rPr>
              <a:t>р</a:t>
            </a:r>
            <a:r>
              <a:rPr sz="1800" b="1" spc="-195" dirty="0">
                <a:solidFill>
                  <a:srgbClr val="03295C"/>
                </a:solidFill>
                <a:latin typeface="Arial"/>
                <a:cs typeface="Arial"/>
              </a:rPr>
              <a:t>е</a:t>
            </a:r>
            <a:r>
              <a:rPr sz="1800" b="1" spc="-170" dirty="0">
                <a:solidFill>
                  <a:srgbClr val="03295C"/>
                </a:solidFill>
                <a:latin typeface="Arial"/>
                <a:cs typeface="Arial"/>
              </a:rPr>
              <a:t>з</a:t>
            </a:r>
            <a:r>
              <a:rPr sz="1800" b="1" spc="-190" dirty="0">
                <a:solidFill>
                  <a:srgbClr val="03295C"/>
                </a:solidFill>
                <a:latin typeface="Arial"/>
                <a:cs typeface="Arial"/>
              </a:rPr>
              <a:t>ульт</a:t>
            </a:r>
            <a:r>
              <a:rPr sz="1800" b="1" spc="-195" dirty="0">
                <a:solidFill>
                  <a:srgbClr val="03295C"/>
                </a:solidFill>
                <a:latin typeface="Arial"/>
                <a:cs typeface="Arial"/>
              </a:rPr>
              <a:t>а</a:t>
            </a:r>
            <a:r>
              <a:rPr sz="1800" b="1" spc="-135" dirty="0">
                <a:solidFill>
                  <a:srgbClr val="03295C"/>
                </a:solidFill>
                <a:latin typeface="Arial"/>
                <a:cs typeface="Arial"/>
              </a:rPr>
              <a:t>ты  </a:t>
            </a:r>
            <a:r>
              <a:rPr sz="1800" b="1" spc="-175" dirty="0">
                <a:solidFill>
                  <a:srgbClr val="03295C"/>
                </a:solidFill>
                <a:latin typeface="Arial"/>
                <a:cs typeface="Arial"/>
              </a:rPr>
              <a:t>(цен</a:t>
            </a:r>
            <a:r>
              <a:rPr sz="1800" b="1" spc="-210" dirty="0">
                <a:solidFill>
                  <a:srgbClr val="03295C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3295C"/>
                </a:solidFill>
                <a:latin typeface="Arial"/>
                <a:cs typeface="Arial"/>
              </a:rPr>
              <a:t>о</a:t>
            </a:r>
            <a:r>
              <a:rPr sz="1800" b="1" spc="-195" dirty="0">
                <a:solidFill>
                  <a:srgbClr val="03295C"/>
                </a:solidFill>
                <a:latin typeface="Arial"/>
                <a:cs typeface="Arial"/>
              </a:rPr>
              <a:t>с</a:t>
            </a:r>
            <a:r>
              <a:rPr sz="1800" b="1" spc="-180" dirty="0">
                <a:solidFill>
                  <a:srgbClr val="03295C"/>
                </a:solidFill>
                <a:latin typeface="Arial"/>
                <a:cs typeface="Arial"/>
              </a:rPr>
              <a:t>ти</a:t>
            </a:r>
            <a:r>
              <a:rPr sz="1800" b="1" spc="-70" dirty="0">
                <a:solidFill>
                  <a:srgbClr val="03295C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03295C"/>
                </a:solidFill>
                <a:latin typeface="Arial"/>
                <a:cs typeface="Arial"/>
              </a:rPr>
              <a:t>и</a:t>
            </a:r>
            <a:r>
              <a:rPr sz="1800" b="1" spc="-90" dirty="0">
                <a:solidFill>
                  <a:srgbClr val="03295C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03295C"/>
                </a:solidFill>
                <a:latin typeface="Arial"/>
                <a:cs typeface="Arial"/>
              </a:rPr>
              <a:t>мотиваци</a:t>
            </a:r>
            <a:r>
              <a:rPr sz="1800" b="1" spc="-185" dirty="0">
                <a:solidFill>
                  <a:srgbClr val="03295C"/>
                </a:solidFill>
                <a:latin typeface="Arial"/>
                <a:cs typeface="Arial"/>
              </a:rPr>
              <a:t>я</a:t>
            </a:r>
            <a:r>
              <a:rPr sz="1800" b="1" spc="-110" dirty="0">
                <a:solidFill>
                  <a:srgbClr val="03295C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8646" y="4216146"/>
            <a:ext cx="2786380" cy="751840"/>
          </a:xfrm>
          <a:prstGeom prst="rect">
            <a:avLst/>
          </a:prstGeom>
          <a:solidFill>
            <a:srgbClr val="FFCA73"/>
          </a:solidFill>
          <a:ln w="28575">
            <a:solidFill>
              <a:srgbClr val="043C56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ts val="2050"/>
              </a:lnSpc>
              <a:spcBef>
                <a:spcPts val="760"/>
              </a:spcBef>
            </a:pPr>
            <a:r>
              <a:rPr sz="1800" b="1" spc="-204" dirty="0">
                <a:solidFill>
                  <a:srgbClr val="03295C"/>
                </a:solidFill>
                <a:latin typeface="Arial"/>
                <a:cs typeface="Arial"/>
              </a:rPr>
              <a:t>Метапредметные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ts val="2050"/>
              </a:lnSpc>
            </a:pPr>
            <a:r>
              <a:rPr sz="1800" b="1" spc="-200" dirty="0">
                <a:solidFill>
                  <a:srgbClr val="03295C"/>
                </a:solidFill>
                <a:latin typeface="Arial"/>
                <a:cs typeface="Arial"/>
              </a:rPr>
              <a:t>р</a:t>
            </a:r>
            <a:r>
              <a:rPr sz="1800" b="1" spc="-195" dirty="0">
                <a:solidFill>
                  <a:srgbClr val="03295C"/>
                </a:solidFill>
                <a:latin typeface="Arial"/>
                <a:cs typeface="Arial"/>
              </a:rPr>
              <a:t>е</a:t>
            </a:r>
            <a:r>
              <a:rPr sz="1800" b="1" spc="-170" dirty="0">
                <a:solidFill>
                  <a:srgbClr val="03295C"/>
                </a:solidFill>
                <a:latin typeface="Arial"/>
                <a:cs typeface="Arial"/>
              </a:rPr>
              <a:t>з</a:t>
            </a:r>
            <a:r>
              <a:rPr sz="1800" b="1" spc="-190" dirty="0">
                <a:solidFill>
                  <a:srgbClr val="03295C"/>
                </a:solidFill>
                <a:latin typeface="Arial"/>
                <a:cs typeface="Arial"/>
              </a:rPr>
              <a:t>ульт</a:t>
            </a:r>
            <a:r>
              <a:rPr sz="1800" b="1" spc="-195" dirty="0">
                <a:solidFill>
                  <a:srgbClr val="03295C"/>
                </a:solidFill>
                <a:latin typeface="Arial"/>
                <a:cs typeface="Arial"/>
              </a:rPr>
              <a:t>а</a:t>
            </a:r>
            <a:r>
              <a:rPr sz="1800" b="1" spc="-190" dirty="0">
                <a:solidFill>
                  <a:srgbClr val="03295C"/>
                </a:solidFill>
                <a:latin typeface="Arial"/>
                <a:cs typeface="Arial"/>
              </a:rPr>
              <a:t>ты</a:t>
            </a:r>
            <a:r>
              <a:rPr sz="1800" b="1" spc="-60" dirty="0">
                <a:solidFill>
                  <a:srgbClr val="03295C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03295C"/>
                </a:solidFill>
                <a:latin typeface="Arial"/>
                <a:cs typeface="Arial"/>
              </a:rPr>
              <a:t>(</a:t>
            </a:r>
            <a:r>
              <a:rPr sz="1800" b="1" spc="-190" dirty="0">
                <a:solidFill>
                  <a:srgbClr val="03295C"/>
                </a:solidFill>
                <a:latin typeface="Arial"/>
                <a:cs typeface="Arial"/>
              </a:rPr>
              <a:t>«s</a:t>
            </a:r>
            <a:r>
              <a:rPr sz="1800" b="1" spc="-210" dirty="0">
                <a:solidFill>
                  <a:srgbClr val="03295C"/>
                </a:solidFill>
                <a:latin typeface="Arial"/>
                <a:cs typeface="Arial"/>
              </a:rPr>
              <a:t>o</a:t>
            </a:r>
            <a:r>
              <a:rPr sz="1800" b="1" spc="-110" dirty="0">
                <a:solidFill>
                  <a:srgbClr val="03295C"/>
                </a:solidFill>
                <a:latin typeface="Arial"/>
                <a:cs typeface="Arial"/>
              </a:rPr>
              <a:t>ft</a:t>
            </a:r>
            <a:r>
              <a:rPr sz="1800" b="1" spc="-85" dirty="0">
                <a:solidFill>
                  <a:srgbClr val="03295C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03295C"/>
                </a:solidFill>
                <a:latin typeface="Arial"/>
                <a:cs typeface="Arial"/>
              </a:rPr>
              <a:t>s</a:t>
            </a:r>
            <a:r>
              <a:rPr sz="1800" b="1" spc="-195" dirty="0">
                <a:solidFill>
                  <a:srgbClr val="03295C"/>
                </a:solidFill>
                <a:latin typeface="Arial"/>
                <a:cs typeface="Arial"/>
              </a:rPr>
              <a:t>k</a:t>
            </a:r>
            <a:r>
              <a:rPr sz="1800" b="1" spc="-90" dirty="0">
                <a:solidFill>
                  <a:srgbClr val="03295C"/>
                </a:solidFill>
                <a:latin typeface="Arial"/>
                <a:cs typeface="Arial"/>
              </a:rPr>
              <a:t>il</a:t>
            </a:r>
            <a:r>
              <a:rPr sz="1800" b="1" spc="-100" dirty="0">
                <a:solidFill>
                  <a:srgbClr val="03295C"/>
                </a:solidFill>
                <a:latin typeface="Arial"/>
                <a:cs typeface="Arial"/>
              </a:rPr>
              <a:t>l</a:t>
            </a:r>
            <a:r>
              <a:rPr sz="1800" b="1" spc="-190" dirty="0">
                <a:solidFill>
                  <a:srgbClr val="03295C"/>
                </a:solidFill>
                <a:latin typeface="Arial"/>
                <a:cs typeface="Arial"/>
              </a:rPr>
              <a:t>s»</a:t>
            </a:r>
            <a:r>
              <a:rPr sz="1800" b="1" spc="-110" dirty="0">
                <a:solidFill>
                  <a:srgbClr val="03295C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8646" y="5072634"/>
            <a:ext cx="2786380" cy="753110"/>
          </a:xfrm>
          <a:prstGeom prst="rect">
            <a:avLst/>
          </a:prstGeom>
          <a:solidFill>
            <a:srgbClr val="FFCA73"/>
          </a:solidFill>
          <a:ln w="28575">
            <a:solidFill>
              <a:srgbClr val="043C56"/>
            </a:solidFill>
          </a:ln>
        </p:spPr>
        <p:txBody>
          <a:bodyPr vert="horz" wrap="square" lIns="0" tIns="221615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745"/>
              </a:spcBef>
            </a:pPr>
            <a:r>
              <a:rPr sz="1800" b="1" spc="-204" dirty="0">
                <a:solidFill>
                  <a:srgbClr val="03295C"/>
                </a:solidFill>
                <a:latin typeface="Arial"/>
                <a:cs typeface="Arial"/>
              </a:rPr>
              <a:t>Пре</a:t>
            </a:r>
            <a:r>
              <a:rPr sz="1800" b="1" spc="-210" dirty="0">
                <a:solidFill>
                  <a:srgbClr val="03295C"/>
                </a:solidFill>
                <a:latin typeface="Arial"/>
                <a:cs typeface="Arial"/>
              </a:rPr>
              <a:t>д</a:t>
            </a:r>
            <a:r>
              <a:rPr sz="1800" b="1" spc="-240" dirty="0">
                <a:solidFill>
                  <a:srgbClr val="03295C"/>
                </a:solidFill>
                <a:latin typeface="Arial"/>
                <a:cs typeface="Arial"/>
              </a:rPr>
              <a:t>м</a:t>
            </a:r>
            <a:r>
              <a:rPr sz="1800" b="1" spc="-190" dirty="0">
                <a:solidFill>
                  <a:srgbClr val="03295C"/>
                </a:solidFill>
                <a:latin typeface="Arial"/>
                <a:cs typeface="Arial"/>
              </a:rPr>
              <a:t>е</a:t>
            </a:r>
            <a:r>
              <a:rPr sz="1800" b="1" spc="-160" dirty="0">
                <a:solidFill>
                  <a:srgbClr val="03295C"/>
                </a:solidFill>
                <a:latin typeface="Arial"/>
                <a:cs typeface="Arial"/>
              </a:rPr>
              <a:t>т</a:t>
            </a:r>
            <a:r>
              <a:rPr sz="1800" b="1" spc="-210" dirty="0">
                <a:solidFill>
                  <a:srgbClr val="03295C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03295C"/>
                </a:solidFill>
                <a:latin typeface="Arial"/>
                <a:cs typeface="Arial"/>
              </a:rPr>
              <a:t>ые</a:t>
            </a:r>
            <a:r>
              <a:rPr sz="1800" b="1" spc="-75" dirty="0">
                <a:solidFill>
                  <a:srgbClr val="03295C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03295C"/>
                </a:solidFill>
                <a:latin typeface="Arial"/>
                <a:cs typeface="Arial"/>
              </a:rPr>
              <a:t>р</a:t>
            </a:r>
            <a:r>
              <a:rPr sz="1800" b="1" spc="-195" dirty="0">
                <a:solidFill>
                  <a:srgbClr val="03295C"/>
                </a:solidFill>
                <a:latin typeface="Arial"/>
                <a:cs typeface="Arial"/>
              </a:rPr>
              <a:t>е</a:t>
            </a:r>
            <a:r>
              <a:rPr sz="1800" b="1" spc="-170" dirty="0">
                <a:solidFill>
                  <a:srgbClr val="03295C"/>
                </a:solidFill>
                <a:latin typeface="Arial"/>
                <a:cs typeface="Arial"/>
              </a:rPr>
              <a:t>з</a:t>
            </a:r>
            <a:r>
              <a:rPr sz="1800" b="1" spc="-190" dirty="0">
                <a:solidFill>
                  <a:srgbClr val="03295C"/>
                </a:solidFill>
                <a:latin typeface="Arial"/>
                <a:cs typeface="Arial"/>
              </a:rPr>
              <a:t>ульт</a:t>
            </a:r>
            <a:r>
              <a:rPr sz="1800" b="1" spc="-195" dirty="0">
                <a:solidFill>
                  <a:srgbClr val="03295C"/>
                </a:solidFill>
                <a:latin typeface="Arial"/>
                <a:cs typeface="Arial"/>
              </a:rPr>
              <a:t>а</a:t>
            </a:r>
            <a:r>
              <a:rPr sz="1800" b="1" spc="-190" dirty="0">
                <a:solidFill>
                  <a:srgbClr val="03295C"/>
                </a:solidFill>
                <a:latin typeface="Arial"/>
                <a:cs typeface="Arial"/>
              </a:rPr>
              <a:t>ты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86846" y="3343846"/>
            <a:ext cx="4100829" cy="781685"/>
            <a:chOff x="4486846" y="3343846"/>
            <a:chExt cx="4100829" cy="781685"/>
          </a:xfrm>
        </p:grpSpPr>
        <p:sp>
          <p:nvSpPr>
            <p:cNvPr id="18" name="object 18"/>
            <p:cNvSpPr/>
            <p:nvPr/>
          </p:nvSpPr>
          <p:spPr>
            <a:xfrm>
              <a:off x="4501134" y="3358134"/>
              <a:ext cx="4072254" cy="753110"/>
            </a:xfrm>
            <a:custGeom>
              <a:avLst/>
              <a:gdLst/>
              <a:ahLst/>
              <a:cxnLst/>
              <a:rect l="l" t="t" r="r" b="b"/>
              <a:pathLst>
                <a:path w="4072254" h="753110">
                  <a:moveTo>
                    <a:pt x="0" y="752856"/>
                  </a:moveTo>
                  <a:lnTo>
                    <a:pt x="4072127" y="752856"/>
                  </a:lnTo>
                  <a:lnTo>
                    <a:pt x="4072127" y="0"/>
                  </a:lnTo>
                  <a:lnTo>
                    <a:pt x="0" y="0"/>
                  </a:lnTo>
                  <a:lnTo>
                    <a:pt x="0" y="752856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00372" y="3357372"/>
              <a:ext cx="4072254" cy="753110"/>
            </a:xfrm>
            <a:custGeom>
              <a:avLst/>
              <a:gdLst/>
              <a:ahLst/>
              <a:cxnLst/>
              <a:rect l="l" t="t" r="r" b="b"/>
              <a:pathLst>
                <a:path w="4072254" h="753110">
                  <a:moveTo>
                    <a:pt x="4072128" y="0"/>
                  </a:moveTo>
                  <a:lnTo>
                    <a:pt x="0" y="0"/>
                  </a:lnTo>
                  <a:lnTo>
                    <a:pt x="0" y="752855"/>
                  </a:lnTo>
                  <a:lnTo>
                    <a:pt x="4072128" y="752855"/>
                  </a:lnTo>
                  <a:lnTo>
                    <a:pt x="4072128" y="0"/>
                  </a:lnTo>
                  <a:close/>
                </a:path>
              </a:pathLst>
            </a:custGeom>
            <a:solidFill>
              <a:srgbClr val="9E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00371" y="3357371"/>
            <a:ext cx="4072254" cy="594393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360363" marR="360680" indent="7938">
              <a:lnSpc>
                <a:spcPts val="1730"/>
              </a:lnSpc>
              <a:spcBef>
                <a:spcPts val="1235"/>
              </a:spcBef>
            </a:pPr>
            <a:r>
              <a:rPr sz="1600" b="1" dirty="0">
                <a:solidFill>
                  <a:srgbClr val="1C2043"/>
                </a:solidFill>
                <a:latin typeface="Arial"/>
                <a:cs typeface="Arial"/>
              </a:rPr>
              <a:t>Ориентация на формирование системы  </a:t>
            </a:r>
            <a:r>
              <a:rPr sz="1600" b="1" dirty="0" err="1">
                <a:solidFill>
                  <a:srgbClr val="1C2043"/>
                </a:solidFill>
                <a:latin typeface="Arial"/>
                <a:cs typeface="Arial"/>
              </a:rPr>
              <a:t>ценности</a:t>
            </a:r>
            <a:r>
              <a:rPr sz="1600" b="1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dirty="0" smtClean="0">
                <a:solidFill>
                  <a:srgbClr val="1C2043"/>
                </a:solidFill>
                <a:latin typeface="Arial"/>
                <a:cs typeface="Arial"/>
              </a:rPr>
              <a:t>и</a:t>
            </a:r>
            <a:r>
              <a:rPr lang="ru-RU" sz="1600" b="1" dirty="0" smtClean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dirty="0" err="1" smtClean="0">
                <a:solidFill>
                  <a:srgbClr val="1C2043"/>
                </a:solidFill>
                <a:latin typeface="Arial"/>
                <a:cs typeface="Arial"/>
              </a:rPr>
              <a:t>мотивов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86846" y="4267200"/>
            <a:ext cx="4100829" cy="780415"/>
            <a:chOff x="4486846" y="4201858"/>
            <a:chExt cx="4100829" cy="780415"/>
          </a:xfrm>
        </p:grpSpPr>
        <p:sp>
          <p:nvSpPr>
            <p:cNvPr id="22" name="object 22"/>
            <p:cNvSpPr/>
            <p:nvPr/>
          </p:nvSpPr>
          <p:spPr>
            <a:xfrm>
              <a:off x="4501134" y="4216146"/>
              <a:ext cx="4072254" cy="751840"/>
            </a:xfrm>
            <a:custGeom>
              <a:avLst/>
              <a:gdLst/>
              <a:ahLst/>
              <a:cxnLst/>
              <a:rect l="l" t="t" r="r" b="b"/>
              <a:pathLst>
                <a:path w="4072254" h="751839">
                  <a:moveTo>
                    <a:pt x="0" y="751331"/>
                  </a:moveTo>
                  <a:lnTo>
                    <a:pt x="4072127" y="751331"/>
                  </a:lnTo>
                  <a:lnTo>
                    <a:pt x="4072127" y="0"/>
                  </a:lnTo>
                  <a:lnTo>
                    <a:pt x="0" y="0"/>
                  </a:lnTo>
                  <a:lnTo>
                    <a:pt x="0" y="751331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00372" y="4215384"/>
              <a:ext cx="4072254" cy="751840"/>
            </a:xfrm>
            <a:custGeom>
              <a:avLst/>
              <a:gdLst/>
              <a:ahLst/>
              <a:cxnLst/>
              <a:rect l="l" t="t" r="r" b="b"/>
              <a:pathLst>
                <a:path w="4072254" h="751839">
                  <a:moveTo>
                    <a:pt x="4072128" y="0"/>
                  </a:moveTo>
                  <a:lnTo>
                    <a:pt x="0" y="0"/>
                  </a:lnTo>
                  <a:lnTo>
                    <a:pt x="0" y="751332"/>
                  </a:lnTo>
                  <a:lnTo>
                    <a:pt x="4072128" y="751332"/>
                  </a:lnTo>
                  <a:lnTo>
                    <a:pt x="4072128" y="0"/>
                  </a:lnTo>
                  <a:close/>
                </a:path>
              </a:pathLst>
            </a:custGeom>
            <a:solidFill>
              <a:srgbClr val="9E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00371" y="4215384"/>
            <a:ext cx="4072254" cy="822661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1015"/>
              </a:spcBef>
            </a:pPr>
            <a:r>
              <a:rPr sz="1600" b="1" dirty="0">
                <a:solidFill>
                  <a:srgbClr val="1C2043"/>
                </a:solidFill>
                <a:latin typeface="Arial"/>
                <a:cs typeface="Arial"/>
              </a:rPr>
              <a:t>Три группы УУД: познавательные,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ts val="1825"/>
              </a:lnSpc>
            </a:pPr>
            <a:r>
              <a:rPr sz="1600" b="1" dirty="0">
                <a:solidFill>
                  <a:srgbClr val="1C2043"/>
                </a:solidFill>
                <a:latin typeface="Arial"/>
                <a:cs typeface="Arial"/>
              </a:rPr>
              <a:t>коммуникативные и регулятивные действия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486846" y="5058346"/>
            <a:ext cx="4100829" cy="781685"/>
            <a:chOff x="4486846" y="5058346"/>
            <a:chExt cx="4100829" cy="781685"/>
          </a:xfrm>
        </p:grpSpPr>
        <p:sp>
          <p:nvSpPr>
            <p:cNvPr id="26" name="object 26"/>
            <p:cNvSpPr/>
            <p:nvPr/>
          </p:nvSpPr>
          <p:spPr>
            <a:xfrm>
              <a:off x="4501134" y="5072634"/>
              <a:ext cx="4072254" cy="753110"/>
            </a:xfrm>
            <a:custGeom>
              <a:avLst/>
              <a:gdLst/>
              <a:ahLst/>
              <a:cxnLst/>
              <a:rect l="l" t="t" r="r" b="b"/>
              <a:pathLst>
                <a:path w="4072254" h="753110">
                  <a:moveTo>
                    <a:pt x="0" y="752855"/>
                  </a:moveTo>
                  <a:lnTo>
                    <a:pt x="4072127" y="752855"/>
                  </a:lnTo>
                  <a:lnTo>
                    <a:pt x="4072127" y="0"/>
                  </a:lnTo>
                  <a:lnTo>
                    <a:pt x="0" y="0"/>
                  </a:lnTo>
                  <a:lnTo>
                    <a:pt x="0" y="752855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00372" y="5071872"/>
              <a:ext cx="4072254" cy="753110"/>
            </a:xfrm>
            <a:custGeom>
              <a:avLst/>
              <a:gdLst/>
              <a:ahLst/>
              <a:cxnLst/>
              <a:rect l="l" t="t" r="r" b="b"/>
              <a:pathLst>
                <a:path w="4072254" h="753110">
                  <a:moveTo>
                    <a:pt x="4072128" y="0"/>
                  </a:moveTo>
                  <a:lnTo>
                    <a:pt x="0" y="0"/>
                  </a:lnTo>
                  <a:lnTo>
                    <a:pt x="0" y="752855"/>
                  </a:lnTo>
                  <a:lnTo>
                    <a:pt x="4072128" y="752855"/>
                  </a:lnTo>
                  <a:lnTo>
                    <a:pt x="4072128" y="0"/>
                  </a:lnTo>
                  <a:close/>
                </a:path>
              </a:pathLst>
            </a:custGeom>
            <a:solidFill>
              <a:srgbClr val="9E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00371" y="5071871"/>
            <a:ext cx="4072254" cy="59503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268288" marR="99060" indent="-92075">
              <a:lnSpc>
                <a:spcPts val="1730"/>
              </a:lnSpc>
              <a:spcBef>
                <a:spcPts val="1240"/>
              </a:spcBef>
            </a:pPr>
            <a:r>
              <a:rPr sz="1600" b="1" dirty="0">
                <a:solidFill>
                  <a:srgbClr val="1C2043"/>
                </a:solidFill>
                <a:latin typeface="Arial"/>
                <a:cs typeface="Arial"/>
              </a:rPr>
              <a:t>Конкретизация и </a:t>
            </a:r>
            <a:r>
              <a:rPr sz="1600" b="1" dirty="0" err="1">
                <a:solidFill>
                  <a:srgbClr val="1C2043"/>
                </a:solidFill>
                <a:latin typeface="Arial"/>
                <a:cs typeface="Arial"/>
              </a:rPr>
              <a:t>систематизация</a:t>
            </a:r>
            <a:r>
              <a:rPr sz="1600" b="1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dirty="0" err="1" smtClean="0">
                <a:solidFill>
                  <a:srgbClr val="1C2043"/>
                </a:solidFill>
                <a:latin typeface="Arial"/>
                <a:cs typeface="Arial"/>
              </a:rPr>
              <a:t>предметных</a:t>
            </a:r>
            <a:r>
              <a:rPr lang="ru-RU" sz="1600" b="1" dirty="0" smtClean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600" b="1" dirty="0" err="1" smtClean="0">
                <a:solidFill>
                  <a:srgbClr val="1C2043"/>
                </a:solidFill>
                <a:latin typeface="Arial"/>
                <a:cs typeface="Arial"/>
              </a:rPr>
              <a:t>результатов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9374" y="2843910"/>
            <a:ext cx="1029335" cy="2671445"/>
          </a:xfrm>
          <a:custGeom>
            <a:avLst/>
            <a:gdLst/>
            <a:ahLst/>
            <a:cxnLst/>
            <a:rect l="l" t="t" r="r" b="b"/>
            <a:pathLst>
              <a:path w="1029335" h="2671445">
                <a:moveTo>
                  <a:pt x="1028763" y="890651"/>
                </a:moveTo>
                <a:lnTo>
                  <a:pt x="1004163" y="876300"/>
                </a:lnTo>
                <a:lnTo>
                  <a:pt x="915073" y="824357"/>
                </a:lnTo>
                <a:lnTo>
                  <a:pt x="906322" y="826643"/>
                </a:lnTo>
                <a:lnTo>
                  <a:pt x="902347" y="833374"/>
                </a:lnTo>
                <a:lnTo>
                  <a:pt x="898372" y="840232"/>
                </a:lnTo>
                <a:lnTo>
                  <a:pt x="900671" y="848995"/>
                </a:lnTo>
                <a:lnTo>
                  <a:pt x="947483" y="876300"/>
                </a:lnTo>
                <a:lnTo>
                  <a:pt x="28575" y="876300"/>
                </a:lnTo>
                <a:lnTo>
                  <a:pt x="28575" y="28575"/>
                </a:lnTo>
                <a:lnTo>
                  <a:pt x="242887" y="28575"/>
                </a:lnTo>
                <a:lnTo>
                  <a:pt x="242887" y="14351"/>
                </a:lnTo>
                <a:lnTo>
                  <a:pt x="242887" y="0"/>
                </a:lnTo>
                <a:lnTo>
                  <a:pt x="6400" y="0"/>
                </a:lnTo>
                <a:lnTo>
                  <a:pt x="0" y="6477"/>
                </a:lnTo>
                <a:lnTo>
                  <a:pt x="0" y="898525"/>
                </a:lnTo>
                <a:lnTo>
                  <a:pt x="0" y="1755775"/>
                </a:lnTo>
                <a:lnTo>
                  <a:pt x="0" y="2613025"/>
                </a:lnTo>
                <a:lnTo>
                  <a:pt x="6400" y="2619375"/>
                </a:lnTo>
                <a:lnTo>
                  <a:pt x="947610" y="2619375"/>
                </a:lnTo>
                <a:lnTo>
                  <a:pt x="907491" y="2642743"/>
                </a:lnTo>
                <a:lnTo>
                  <a:pt x="900671" y="2646807"/>
                </a:lnTo>
                <a:lnTo>
                  <a:pt x="898372" y="2655570"/>
                </a:lnTo>
                <a:lnTo>
                  <a:pt x="902347" y="2662301"/>
                </a:lnTo>
                <a:lnTo>
                  <a:pt x="906322" y="2669159"/>
                </a:lnTo>
                <a:lnTo>
                  <a:pt x="915073" y="2671445"/>
                </a:lnTo>
                <a:lnTo>
                  <a:pt x="1004379" y="2619375"/>
                </a:lnTo>
                <a:lnTo>
                  <a:pt x="1028763" y="2605151"/>
                </a:lnTo>
                <a:lnTo>
                  <a:pt x="1004163" y="2590800"/>
                </a:lnTo>
                <a:lnTo>
                  <a:pt x="915073" y="2538857"/>
                </a:lnTo>
                <a:lnTo>
                  <a:pt x="906322" y="2541143"/>
                </a:lnTo>
                <a:lnTo>
                  <a:pt x="902347" y="2547874"/>
                </a:lnTo>
                <a:lnTo>
                  <a:pt x="898372" y="2554732"/>
                </a:lnTo>
                <a:lnTo>
                  <a:pt x="900671" y="2563495"/>
                </a:lnTo>
                <a:lnTo>
                  <a:pt x="947483" y="2590800"/>
                </a:lnTo>
                <a:lnTo>
                  <a:pt x="28575" y="2590800"/>
                </a:lnTo>
                <a:lnTo>
                  <a:pt x="28575" y="1762125"/>
                </a:lnTo>
                <a:lnTo>
                  <a:pt x="947610" y="1762125"/>
                </a:lnTo>
                <a:lnTo>
                  <a:pt x="907491" y="1785493"/>
                </a:lnTo>
                <a:lnTo>
                  <a:pt x="900671" y="1789557"/>
                </a:lnTo>
                <a:lnTo>
                  <a:pt x="898372" y="1798320"/>
                </a:lnTo>
                <a:lnTo>
                  <a:pt x="902347" y="1805051"/>
                </a:lnTo>
                <a:lnTo>
                  <a:pt x="906322" y="1811909"/>
                </a:lnTo>
                <a:lnTo>
                  <a:pt x="915073" y="1814195"/>
                </a:lnTo>
                <a:lnTo>
                  <a:pt x="1004379" y="1762125"/>
                </a:lnTo>
                <a:lnTo>
                  <a:pt x="1028763" y="1747901"/>
                </a:lnTo>
                <a:lnTo>
                  <a:pt x="1004163" y="1733550"/>
                </a:lnTo>
                <a:lnTo>
                  <a:pt x="915073" y="1681607"/>
                </a:lnTo>
                <a:lnTo>
                  <a:pt x="906322" y="1683893"/>
                </a:lnTo>
                <a:lnTo>
                  <a:pt x="902347" y="1690624"/>
                </a:lnTo>
                <a:lnTo>
                  <a:pt x="898372" y="1697482"/>
                </a:lnTo>
                <a:lnTo>
                  <a:pt x="900671" y="1706245"/>
                </a:lnTo>
                <a:lnTo>
                  <a:pt x="947483" y="1733550"/>
                </a:lnTo>
                <a:lnTo>
                  <a:pt x="28575" y="1733550"/>
                </a:lnTo>
                <a:lnTo>
                  <a:pt x="28575" y="904875"/>
                </a:lnTo>
                <a:lnTo>
                  <a:pt x="947610" y="904875"/>
                </a:lnTo>
                <a:lnTo>
                  <a:pt x="907491" y="928243"/>
                </a:lnTo>
                <a:lnTo>
                  <a:pt x="900671" y="932307"/>
                </a:lnTo>
                <a:lnTo>
                  <a:pt x="898372" y="941070"/>
                </a:lnTo>
                <a:lnTo>
                  <a:pt x="902347" y="947801"/>
                </a:lnTo>
                <a:lnTo>
                  <a:pt x="906322" y="954659"/>
                </a:lnTo>
                <a:lnTo>
                  <a:pt x="915073" y="956945"/>
                </a:lnTo>
                <a:lnTo>
                  <a:pt x="1004379" y="904875"/>
                </a:lnTo>
                <a:lnTo>
                  <a:pt x="1028763" y="890651"/>
                </a:lnTo>
                <a:close/>
              </a:path>
            </a:pathLst>
          </a:custGeom>
          <a:solidFill>
            <a:srgbClr val="033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4390" y="3669284"/>
            <a:ext cx="357505" cy="132715"/>
          </a:xfrm>
          <a:custGeom>
            <a:avLst/>
            <a:gdLst/>
            <a:ahLst/>
            <a:cxnLst/>
            <a:rect l="l" t="t" r="r" b="b"/>
            <a:pathLst>
              <a:path w="357504" h="132714">
                <a:moveTo>
                  <a:pt x="276190" y="80781"/>
                </a:moveTo>
                <a:lnTo>
                  <a:pt x="229108" y="107950"/>
                </a:lnTo>
                <a:lnTo>
                  <a:pt x="226822" y="116713"/>
                </a:lnTo>
                <a:lnTo>
                  <a:pt x="230759" y="123571"/>
                </a:lnTo>
                <a:lnTo>
                  <a:pt x="234696" y="130302"/>
                </a:lnTo>
                <a:lnTo>
                  <a:pt x="243332" y="132715"/>
                </a:lnTo>
                <a:lnTo>
                  <a:pt x="332777" y="81026"/>
                </a:lnTo>
                <a:lnTo>
                  <a:pt x="328930" y="81026"/>
                </a:lnTo>
                <a:lnTo>
                  <a:pt x="276190" y="80781"/>
                </a:lnTo>
                <a:close/>
              </a:path>
              <a:path w="357504" h="132714">
                <a:moveTo>
                  <a:pt x="300734" y="66606"/>
                </a:moveTo>
                <a:lnTo>
                  <a:pt x="276190" y="80781"/>
                </a:lnTo>
                <a:lnTo>
                  <a:pt x="328930" y="81026"/>
                </a:lnTo>
                <a:lnTo>
                  <a:pt x="328939" y="78994"/>
                </a:lnTo>
                <a:lnTo>
                  <a:pt x="321818" y="78994"/>
                </a:lnTo>
                <a:lnTo>
                  <a:pt x="300734" y="66606"/>
                </a:lnTo>
                <a:close/>
              </a:path>
              <a:path w="357504" h="132714">
                <a:moveTo>
                  <a:pt x="243967" y="0"/>
                </a:moveTo>
                <a:lnTo>
                  <a:pt x="235204" y="2286"/>
                </a:lnTo>
                <a:lnTo>
                  <a:pt x="231267" y="9144"/>
                </a:lnTo>
                <a:lnTo>
                  <a:pt x="227203" y="15875"/>
                </a:lnTo>
                <a:lnTo>
                  <a:pt x="229488" y="24638"/>
                </a:lnTo>
                <a:lnTo>
                  <a:pt x="236220" y="28702"/>
                </a:lnTo>
                <a:lnTo>
                  <a:pt x="276224" y="52206"/>
                </a:lnTo>
                <a:lnTo>
                  <a:pt x="329057" y="52451"/>
                </a:lnTo>
                <a:lnTo>
                  <a:pt x="328930" y="81026"/>
                </a:lnTo>
                <a:lnTo>
                  <a:pt x="332777" y="81026"/>
                </a:lnTo>
                <a:lnTo>
                  <a:pt x="357378" y="66802"/>
                </a:lnTo>
                <a:lnTo>
                  <a:pt x="243967" y="0"/>
                </a:lnTo>
                <a:close/>
              </a:path>
              <a:path w="357504" h="132714">
                <a:moveTo>
                  <a:pt x="126" y="50927"/>
                </a:moveTo>
                <a:lnTo>
                  <a:pt x="0" y="79502"/>
                </a:lnTo>
                <a:lnTo>
                  <a:pt x="276190" y="80781"/>
                </a:lnTo>
                <a:lnTo>
                  <a:pt x="300734" y="66606"/>
                </a:lnTo>
                <a:lnTo>
                  <a:pt x="276224" y="52206"/>
                </a:lnTo>
                <a:lnTo>
                  <a:pt x="126" y="50927"/>
                </a:lnTo>
                <a:close/>
              </a:path>
              <a:path w="357504" h="132714">
                <a:moveTo>
                  <a:pt x="321945" y="54356"/>
                </a:moveTo>
                <a:lnTo>
                  <a:pt x="300734" y="66606"/>
                </a:lnTo>
                <a:lnTo>
                  <a:pt x="321818" y="78994"/>
                </a:lnTo>
                <a:lnTo>
                  <a:pt x="321945" y="54356"/>
                </a:lnTo>
                <a:close/>
              </a:path>
              <a:path w="357504" h="132714">
                <a:moveTo>
                  <a:pt x="329048" y="54356"/>
                </a:moveTo>
                <a:lnTo>
                  <a:pt x="321945" y="54356"/>
                </a:lnTo>
                <a:lnTo>
                  <a:pt x="321818" y="78994"/>
                </a:lnTo>
                <a:lnTo>
                  <a:pt x="328939" y="78994"/>
                </a:lnTo>
                <a:lnTo>
                  <a:pt x="329048" y="54356"/>
                </a:lnTo>
                <a:close/>
              </a:path>
              <a:path w="357504" h="132714">
                <a:moveTo>
                  <a:pt x="276224" y="52206"/>
                </a:moveTo>
                <a:lnTo>
                  <a:pt x="300734" y="66606"/>
                </a:lnTo>
                <a:lnTo>
                  <a:pt x="321945" y="54356"/>
                </a:lnTo>
                <a:lnTo>
                  <a:pt x="329048" y="54356"/>
                </a:lnTo>
                <a:lnTo>
                  <a:pt x="329057" y="52451"/>
                </a:lnTo>
                <a:lnTo>
                  <a:pt x="276224" y="52206"/>
                </a:lnTo>
                <a:close/>
              </a:path>
            </a:pathLst>
          </a:custGeom>
          <a:solidFill>
            <a:srgbClr val="033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44390" y="4525771"/>
            <a:ext cx="357505" cy="132715"/>
          </a:xfrm>
          <a:custGeom>
            <a:avLst/>
            <a:gdLst/>
            <a:ahLst/>
            <a:cxnLst/>
            <a:rect l="l" t="t" r="r" b="b"/>
            <a:pathLst>
              <a:path w="357504" h="132714">
                <a:moveTo>
                  <a:pt x="276190" y="80781"/>
                </a:moveTo>
                <a:lnTo>
                  <a:pt x="229108" y="107950"/>
                </a:lnTo>
                <a:lnTo>
                  <a:pt x="226822" y="116712"/>
                </a:lnTo>
                <a:lnTo>
                  <a:pt x="230759" y="123443"/>
                </a:lnTo>
                <a:lnTo>
                  <a:pt x="234696" y="130301"/>
                </a:lnTo>
                <a:lnTo>
                  <a:pt x="243332" y="132714"/>
                </a:lnTo>
                <a:lnTo>
                  <a:pt x="332777" y="81025"/>
                </a:lnTo>
                <a:lnTo>
                  <a:pt x="328930" y="81025"/>
                </a:lnTo>
                <a:lnTo>
                  <a:pt x="276190" y="80781"/>
                </a:lnTo>
                <a:close/>
              </a:path>
              <a:path w="357504" h="132714">
                <a:moveTo>
                  <a:pt x="300734" y="66606"/>
                </a:moveTo>
                <a:lnTo>
                  <a:pt x="276190" y="80781"/>
                </a:lnTo>
                <a:lnTo>
                  <a:pt x="328930" y="81025"/>
                </a:lnTo>
                <a:lnTo>
                  <a:pt x="328939" y="78993"/>
                </a:lnTo>
                <a:lnTo>
                  <a:pt x="321818" y="78993"/>
                </a:lnTo>
                <a:lnTo>
                  <a:pt x="300734" y="66606"/>
                </a:lnTo>
                <a:close/>
              </a:path>
              <a:path w="357504" h="132714">
                <a:moveTo>
                  <a:pt x="243967" y="0"/>
                </a:moveTo>
                <a:lnTo>
                  <a:pt x="235204" y="2285"/>
                </a:lnTo>
                <a:lnTo>
                  <a:pt x="231267" y="9143"/>
                </a:lnTo>
                <a:lnTo>
                  <a:pt x="227203" y="15875"/>
                </a:lnTo>
                <a:lnTo>
                  <a:pt x="229488" y="24637"/>
                </a:lnTo>
                <a:lnTo>
                  <a:pt x="236220" y="28701"/>
                </a:lnTo>
                <a:lnTo>
                  <a:pt x="276224" y="52206"/>
                </a:lnTo>
                <a:lnTo>
                  <a:pt x="329057" y="52450"/>
                </a:lnTo>
                <a:lnTo>
                  <a:pt x="328930" y="81025"/>
                </a:lnTo>
                <a:lnTo>
                  <a:pt x="332777" y="81025"/>
                </a:lnTo>
                <a:lnTo>
                  <a:pt x="357378" y="66801"/>
                </a:lnTo>
                <a:lnTo>
                  <a:pt x="243967" y="0"/>
                </a:lnTo>
                <a:close/>
              </a:path>
              <a:path w="357504" h="132714">
                <a:moveTo>
                  <a:pt x="126" y="50926"/>
                </a:moveTo>
                <a:lnTo>
                  <a:pt x="0" y="79501"/>
                </a:lnTo>
                <a:lnTo>
                  <a:pt x="276190" y="80781"/>
                </a:lnTo>
                <a:lnTo>
                  <a:pt x="300734" y="66606"/>
                </a:lnTo>
                <a:lnTo>
                  <a:pt x="276224" y="52206"/>
                </a:lnTo>
                <a:lnTo>
                  <a:pt x="126" y="50926"/>
                </a:lnTo>
                <a:close/>
              </a:path>
              <a:path w="357504" h="132714">
                <a:moveTo>
                  <a:pt x="321945" y="54355"/>
                </a:moveTo>
                <a:lnTo>
                  <a:pt x="300734" y="66606"/>
                </a:lnTo>
                <a:lnTo>
                  <a:pt x="321818" y="78993"/>
                </a:lnTo>
                <a:lnTo>
                  <a:pt x="321945" y="54355"/>
                </a:lnTo>
                <a:close/>
              </a:path>
              <a:path w="357504" h="132714">
                <a:moveTo>
                  <a:pt x="329048" y="54355"/>
                </a:moveTo>
                <a:lnTo>
                  <a:pt x="321945" y="54355"/>
                </a:lnTo>
                <a:lnTo>
                  <a:pt x="321818" y="78993"/>
                </a:lnTo>
                <a:lnTo>
                  <a:pt x="328939" y="78993"/>
                </a:lnTo>
                <a:lnTo>
                  <a:pt x="329048" y="54355"/>
                </a:lnTo>
                <a:close/>
              </a:path>
              <a:path w="357504" h="132714">
                <a:moveTo>
                  <a:pt x="276224" y="52206"/>
                </a:moveTo>
                <a:lnTo>
                  <a:pt x="300734" y="66606"/>
                </a:lnTo>
                <a:lnTo>
                  <a:pt x="321945" y="54355"/>
                </a:lnTo>
                <a:lnTo>
                  <a:pt x="329048" y="54355"/>
                </a:lnTo>
                <a:lnTo>
                  <a:pt x="329057" y="52450"/>
                </a:lnTo>
                <a:lnTo>
                  <a:pt x="276224" y="52206"/>
                </a:lnTo>
                <a:close/>
              </a:path>
            </a:pathLst>
          </a:custGeom>
          <a:solidFill>
            <a:srgbClr val="033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4390" y="5383784"/>
            <a:ext cx="357505" cy="132715"/>
          </a:xfrm>
          <a:custGeom>
            <a:avLst/>
            <a:gdLst/>
            <a:ahLst/>
            <a:cxnLst/>
            <a:rect l="l" t="t" r="r" b="b"/>
            <a:pathLst>
              <a:path w="357504" h="132714">
                <a:moveTo>
                  <a:pt x="276190" y="80781"/>
                </a:moveTo>
                <a:lnTo>
                  <a:pt x="229108" y="107949"/>
                </a:lnTo>
                <a:lnTo>
                  <a:pt x="226822" y="116712"/>
                </a:lnTo>
                <a:lnTo>
                  <a:pt x="230759" y="123570"/>
                </a:lnTo>
                <a:lnTo>
                  <a:pt x="234696" y="130301"/>
                </a:lnTo>
                <a:lnTo>
                  <a:pt x="243332" y="132714"/>
                </a:lnTo>
                <a:lnTo>
                  <a:pt x="332777" y="81025"/>
                </a:lnTo>
                <a:lnTo>
                  <a:pt x="328930" y="81025"/>
                </a:lnTo>
                <a:lnTo>
                  <a:pt x="276190" y="80781"/>
                </a:lnTo>
                <a:close/>
              </a:path>
              <a:path w="357504" h="132714">
                <a:moveTo>
                  <a:pt x="300734" y="66606"/>
                </a:moveTo>
                <a:lnTo>
                  <a:pt x="276190" y="80781"/>
                </a:lnTo>
                <a:lnTo>
                  <a:pt x="328930" y="81025"/>
                </a:lnTo>
                <a:lnTo>
                  <a:pt x="328939" y="78993"/>
                </a:lnTo>
                <a:lnTo>
                  <a:pt x="321818" y="78993"/>
                </a:lnTo>
                <a:lnTo>
                  <a:pt x="300734" y="66606"/>
                </a:lnTo>
                <a:close/>
              </a:path>
              <a:path w="357504" h="132714">
                <a:moveTo>
                  <a:pt x="243967" y="0"/>
                </a:moveTo>
                <a:lnTo>
                  <a:pt x="235204" y="2285"/>
                </a:lnTo>
                <a:lnTo>
                  <a:pt x="231267" y="9143"/>
                </a:lnTo>
                <a:lnTo>
                  <a:pt x="227203" y="15874"/>
                </a:lnTo>
                <a:lnTo>
                  <a:pt x="229488" y="24637"/>
                </a:lnTo>
                <a:lnTo>
                  <a:pt x="236220" y="28701"/>
                </a:lnTo>
                <a:lnTo>
                  <a:pt x="276224" y="52206"/>
                </a:lnTo>
                <a:lnTo>
                  <a:pt x="329057" y="52450"/>
                </a:lnTo>
                <a:lnTo>
                  <a:pt x="328930" y="81025"/>
                </a:lnTo>
                <a:lnTo>
                  <a:pt x="332777" y="81025"/>
                </a:lnTo>
                <a:lnTo>
                  <a:pt x="357378" y="66801"/>
                </a:lnTo>
                <a:lnTo>
                  <a:pt x="243967" y="0"/>
                </a:lnTo>
                <a:close/>
              </a:path>
              <a:path w="357504" h="132714">
                <a:moveTo>
                  <a:pt x="126" y="50926"/>
                </a:moveTo>
                <a:lnTo>
                  <a:pt x="0" y="79501"/>
                </a:lnTo>
                <a:lnTo>
                  <a:pt x="276190" y="80781"/>
                </a:lnTo>
                <a:lnTo>
                  <a:pt x="300734" y="66606"/>
                </a:lnTo>
                <a:lnTo>
                  <a:pt x="276224" y="52206"/>
                </a:lnTo>
                <a:lnTo>
                  <a:pt x="126" y="50926"/>
                </a:lnTo>
                <a:close/>
              </a:path>
              <a:path w="357504" h="132714">
                <a:moveTo>
                  <a:pt x="321945" y="54355"/>
                </a:moveTo>
                <a:lnTo>
                  <a:pt x="300734" y="66606"/>
                </a:lnTo>
                <a:lnTo>
                  <a:pt x="321818" y="78993"/>
                </a:lnTo>
                <a:lnTo>
                  <a:pt x="321945" y="54355"/>
                </a:lnTo>
                <a:close/>
              </a:path>
              <a:path w="357504" h="132714">
                <a:moveTo>
                  <a:pt x="329048" y="54355"/>
                </a:moveTo>
                <a:lnTo>
                  <a:pt x="321945" y="54355"/>
                </a:lnTo>
                <a:lnTo>
                  <a:pt x="321818" y="78993"/>
                </a:lnTo>
                <a:lnTo>
                  <a:pt x="328939" y="78993"/>
                </a:lnTo>
                <a:lnTo>
                  <a:pt x="329048" y="54355"/>
                </a:lnTo>
                <a:close/>
              </a:path>
              <a:path w="357504" h="132714">
                <a:moveTo>
                  <a:pt x="276224" y="52206"/>
                </a:moveTo>
                <a:lnTo>
                  <a:pt x="300734" y="66606"/>
                </a:lnTo>
                <a:lnTo>
                  <a:pt x="321945" y="54355"/>
                </a:lnTo>
                <a:lnTo>
                  <a:pt x="329048" y="54355"/>
                </a:lnTo>
                <a:lnTo>
                  <a:pt x="329057" y="52450"/>
                </a:lnTo>
                <a:lnTo>
                  <a:pt x="276224" y="52206"/>
                </a:lnTo>
                <a:close/>
              </a:path>
            </a:pathLst>
          </a:custGeom>
          <a:solidFill>
            <a:srgbClr val="043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125" dirty="0"/>
              <a:t>7</a:t>
            </a:fld>
            <a:endParaRPr spc="-1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3165" y="863345"/>
            <a:ext cx="4780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20" dirty="0">
                <a:solidFill>
                  <a:srgbClr val="F3F3F3"/>
                </a:solidFill>
              </a:rPr>
              <a:t>Изменения</a:t>
            </a:r>
            <a:r>
              <a:rPr sz="2000" spc="-145" dirty="0">
                <a:solidFill>
                  <a:srgbClr val="F3F3F3"/>
                </a:solidFill>
              </a:rPr>
              <a:t> </a:t>
            </a:r>
            <a:r>
              <a:rPr sz="2000" spc="-220" dirty="0">
                <a:solidFill>
                  <a:srgbClr val="F3F3F3"/>
                </a:solidFill>
              </a:rPr>
              <a:t>в</a:t>
            </a:r>
            <a:r>
              <a:rPr sz="2000" spc="-100" dirty="0">
                <a:solidFill>
                  <a:srgbClr val="F3F3F3"/>
                </a:solidFill>
              </a:rPr>
              <a:t> </a:t>
            </a:r>
            <a:r>
              <a:rPr sz="2000" spc="-220" dirty="0">
                <a:solidFill>
                  <a:srgbClr val="F3F3F3"/>
                </a:solidFill>
              </a:rPr>
              <a:t>об</a:t>
            </a:r>
            <a:r>
              <a:rPr sz="2000" spc="-215" dirty="0">
                <a:solidFill>
                  <a:srgbClr val="F3F3F3"/>
                </a:solidFill>
              </a:rPr>
              <a:t>н</a:t>
            </a:r>
            <a:r>
              <a:rPr sz="2000" spc="-210" dirty="0">
                <a:solidFill>
                  <a:srgbClr val="F3F3F3"/>
                </a:solidFill>
              </a:rPr>
              <a:t>овленн</a:t>
            </a:r>
            <a:r>
              <a:rPr sz="2000" spc="-305" dirty="0">
                <a:solidFill>
                  <a:srgbClr val="F3F3F3"/>
                </a:solidFill>
              </a:rPr>
              <a:t>ы</a:t>
            </a:r>
            <a:r>
              <a:rPr sz="2000" spc="-200" dirty="0">
                <a:solidFill>
                  <a:srgbClr val="F3F3F3"/>
                </a:solidFill>
              </a:rPr>
              <a:t>х</a:t>
            </a:r>
            <a:r>
              <a:rPr sz="2000" spc="-150" dirty="0">
                <a:solidFill>
                  <a:srgbClr val="F3F3F3"/>
                </a:solidFill>
              </a:rPr>
              <a:t> </a:t>
            </a:r>
            <a:r>
              <a:rPr sz="2000" spc="-254" dirty="0">
                <a:solidFill>
                  <a:srgbClr val="F3F3F3"/>
                </a:solidFill>
              </a:rPr>
              <a:t>ФГО</a:t>
            </a:r>
            <a:r>
              <a:rPr sz="2000" spc="-245" dirty="0">
                <a:solidFill>
                  <a:srgbClr val="F3F3F3"/>
                </a:solidFill>
              </a:rPr>
              <a:t>С</a:t>
            </a:r>
            <a:r>
              <a:rPr sz="2000" spc="-110" dirty="0">
                <a:solidFill>
                  <a:srgbClr val="F3F3F3"/>
                </a:solidFill>
              </a:rPr>
              <a:t> </a:t>
            </a:r>
            <a:r>
              <a:rPr sz="2000" spc="-260" dirty="0">
                <a:solidFill>
                  <a:srgbClr val="F3F3F3"/>
                </a:solidFill>
              </a:rPr>
              <a:t>Н</a:t>
            </a:r>
            <a:r>
              <a:rPr sz="2000" spc="-275" dirty="0">
                <a:solidFill>
                  <a:srgbClr val="F3F3F3"/>
                </a:solidFill>
              </a:rPr>
              <a:t>О</a:t>
            </a:r>
            <a:r>
              <a:rPr sz="2000" spc="-280" dirty="0">
                <a:solidFill>
                  <a:srgbClr val="F3F3F3"/>
                </a:solidFill>
              </a:rPr>
              <a:t>О</a:t>
            </a:r>
            <a:r>
              <a:rPr sz="2000" spc="-120" dirty="0">
                <a:solidFill>
                  <a:srgbClr val="F3F3F3"/>
                </a:solidFill>
              </a:rPr>
              <a:t> </a:t>
            </a:r>
            <a:r>
              <a:rPr sz="2000" spc="-220" dirty="0">
                <a:solidFill>
                  <a:srgbClr val="F3F3F3"/>
                </a:solidFill>
              </a:rPr>
              <a:t>и</a:t>
            </a:r>
            <a:r>
              <a:rPr sz="2000" spc="-100" dirty="0">
                <a:solidFill>
                  <a:srgbClr val="F3F3F3"/>
                </a:solidFill>
              </a:rPr>
              <a:t> </a:t>
            </a:r>
            <a:r>
              <a:rPr sz="2000" spc="-285" dirty="0">
                <a:solidFill>
                  <a:srgbClr val="F3F3F3"/>
                </a:solidFill>
              </a:rPr>
              <a:t>О</a:t>
            </a:r>
            <a:r>
              <a:rPr sz="2000" spc="-275" dirty="0">
                <a:solidFill>
                  <a:srgbClr val="F3F3F3"/>
                </a:solidFill>
              </a:rPr>
              <a:t>О</a:t>
            </a:r>
            <a:r>
              <a:rPr sz="2000" spc="-280" dirty="0">
                <a:solidFill>
                  <a:srgbClr val="F3F3F3"/>
                </a:solidFill>
              </a:rPr>
              <a:t>О</a:t>
            </a:r>
            <a:endParaRPr sz="2000"/>
          </a:p>
        </p:txBody>
      </p:sp>
      <p:sp>
        <p:nvSpPr>
          <p:cNvPr id="12" name="object 12"/>
          <p:cNvSpPr txBox="1"/>
          <p:nvPr/>
        </p:nvSpPr>
        <p:spPr>
          <a:xfrm>
            <a:off x="8845677" y="628202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3F3F3"/>
                </a:solidFill>
                <a:latin typeface="Roboto Cn"/>
                <a:cs typeface="Roboto Cn"/>
              </a:rPr>
              <a:t>1</a:t>
            </a:r>
            <a:r>
              <a:rPr sz="1200" b="1" spc="-35" dirty="0">
                <a:solidFill>
                  <a:srgbClr val="F3F3F3"/>
                </a:solidFill>
                <a:latin typeface="Roboto Cn"/>
                <a:cs typeface="Roboto Cn"/>
              </a:rPr>
              <a:t>tı</a:t>
            </a:r>
            <a:endParaRPr sz="1200">
              <a:latin typeface="Roboto Cn"/>
              <a:cs typeface="Roboto C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71462" y="1923478"/>
            <a:ext cx="4172585" cy="949325"/>
            <a:chOff x="271462" y="1923478"/>
            <a:chExt cx="4172585" cy="949325"/>
          </a:xfrm>
        </p:grpSpPr>
        <p:sp>
          <p:nvSpPr>
            <p:cNvPr id="14" name="object 14"/>
            <p:cNvSpPr/>
            <p:nvPr/>
          </p:nvSpPr>
          <p:spPr>
            <a:xfrm>
              <a:off x="285750" y="1937766"/>
              <a:ext cx="4144010" cy="920750"/>
            </a:xfrm>
            <a:custGeom>
              <a:avLst/>
              <a:gdLst/>
              <a:ahLst/>
              <a:cxnLst/>
              <a:rect l="l" t="t" r="r" b="b"/>
              <a:pathLst>
                <a:path w="4144010" h="920750">
                  <a:moveTo>
                    <a:pt x="4143755" y="0"/>
                  </a:moveTo>
                  <a:lnTo>
                    <a:pt x="0" y="0"/>
                  </a:lnTo>
                  <a:lnTo>
                    <a:pt x="0" y="920496"/>
                  </a:lnTo>
                  <a:lnTo>
                    <a:pt x="4143755" y="920496"/>
                  </a:lnTo>
                  <a:lnTo>
                    <a:pt x="4143755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5750" y="1937766"/>
              <a:ext cx="4144010" cy="920750"/>
            </a:xfrm>
            <a:custGeom>
              <a:avLst/>
              <a:gdLst/>
              <a:ahLst/>
              <a:cxnLst/>
              <a:rect l="l" t="t" r="r" b="b"/>
              <a:pathLst>
                <a:path w="4144010" h="920750">
                  <a:moveTo>
                    <a:pt x="0" y="920496"/>
                  </a:moveTo>
                  <a:lnTo>
                    <a:pt x="4143755" y="920496"/>
                  </a:lnTo>
                  <a:lnTo>
                    <a:pt x="4143755" y="0"/>
                  </a:lnTo>
                  <a:lnTo>
                    <a:pt x="0" y="0"/>
                  </a:lnTo>
                  <a:lnTo>
                    <a:pt x="0" y="920496"/>
                  </a:lnTo>
                  <a:close/>
                </a:path>
              </a:pathLst>
            </a:custGeom>
            <a:ln w="28574">
              <a:solidFill>
                <a:srgbClr val="043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00037" y="1989835"/>
            <a:ext cx="411543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100"/>
              </a:spcBef>
            </a:pP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Личн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с</a:t>
            </a:r>
            <a:r>
              <a:rPr sz="1800" b="1" spc="-160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ые</a:t>
            </a:r>
            <a:r>
              <a:rPr sz="1800" b="1" spc="-7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р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170" dirty="0">
                <a:solidFill>
                  <a:srgbClr val="1C2043"/>
                </a:solidFill>
                <a:latin typeface="Arial"/>
                <a:cs typeface="Arial"/>
              </a:rPr>
              <a:t>з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ульт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а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ты</a:t>
            </a:r>
            <a:endParaRPr sz="1800">
              <a:latin typeface="Arial"/>
              <a:cs typeface="Arial"/>
            </a:endParaRPr>
          </a:p>
          <a:p>
            <a:pPr marL="548005" marR="541020" algn="ctr">
              <a:lnSpc>
                <a:spcPts val="1860"/>
              </a:lnSpc>
              <a:spcBef>
                <a:spcPts val="160"/>
              </a:spcBef>
            </a:pPr>
            <a:r>
              <a:rPr sz="1800" b="1" spc="-170" dirty="0">
                <a:solidFill>
                  <a:srgbClr val="1C2043"/>
                </a:solidFill>
                <a:latin typeface="Arial"/>
                <a:cs typeface="Arial"/>
              </a:rPr>
              <a:t>гр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у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п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п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ируют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с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я</a:t>
            </a:r>
            <a:r>
              <a:rPr sz="1800" b="1" spc="-6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1800" b="1" spc="-9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на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р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а</a:t>
            </a:r>
            <a:r>
              <a:rPr sz="1800" b="1" spc="-180" dirty="0">
                <a:solidFill>
                  <a:srgbClr val="1C2043"/>
                </a:solidFill>
                <a:latin typeface="Arial"/>
                <a:cs typeface="Arial"/>
              </a:rPr>
              <a:t>влениям  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воспитания: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5750" y="2858261"/>
            <a:ext cx="4144010" cy="2635250"/>
          </a:xfrm>
          <a:prstGeom prst="rect">
            <a:avLst/>
          </a:prstGeom>
          <a:solidFill>
            <a:srgbClr val="F9F9F9">
              <a:alpha val="90194"/>
            </a:srgbClr>
          </a:solidFill>
          <a:ln w="28575">
            <a:solidFill>
              <a:srgbClr val="043C56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267970" indent="-172720">
              <a:lnSpc>
                <a:spcPct val="100000"/>
              </a:lnSpc>
              <a:spcBef>
                <a:spcPts val="434"/>
              </a:spcBef>
              <a:buChar char="•"/>
              <a:tabLst>
                <a:tab pos="268605" algn="l"/>
              </a:tabLst>
            </a:pP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гражданско-патриотическое;</a:t>
            </a:r>
            <a:endParaRPr sz="1800">
              <a:latin typeface="Microsoft Sans Serif"/>
              <a:cs typeface="Microsoft Sans Serif"/>
            </a:endParaRPr>
          </a:p>
          <a:p>
            <a:pPr marL="267970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268605" algn="l"/>
              </a:tabLst>
            </a:pP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духовно-нравственное;</a:t>
            </a:r>
            <a:endParaRPr sz="1800">
              <a:latin typeface="Microsoft Sans Serif"/>
              <a:cs typeface="Microsoft Sans Serif"/>
            </a:endParaRPr>
          </a:p>
          <a:p>
            <a:pPr marL="267970" indent="-172720">
              <a:lnSpc>
                <a:spcPct val="100000"/>
              </a:lnSpc>
              <a:spcBef>
                <a:spcPts val="15"/>
              </a:spcBef>
              <a:buChar char="•"/>
              <a:tabLst>
                <a:tab pos="268605" algn="l"/>
              </a:tabLst>
            </a:pP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эстетическое;</a:t>
            </a:r>
            <a:endParaRPr sz="1800">
              <a:latin typeface="Microsoft Sans Serif"/>
              <a:cs typeface="Microsoft Sans Serif"/>
            </a:endParaRPr>
          </a:p>
          <a:p>
            <a:pPr marL="267970" marR="349250" indent="-172720">
              <a:lnSpc>
                <a:spcPct val="85900"/>
              </a:lnSpc>
              <a:spcBef>
                <a:spcPts val="315"/>
              </a:spcBef>
              <a:buChar char="•"/>
              <a:tabLst>
                <a:tab pos="268605" algn="l"/>
              </a:tabLst>
            </a:pPr>
            <a:r>
              <a:rPr sz="1800" spc="-250" dirty="0">
                <a:solidFill>
                  <a:srgbClr val="1C2043"/>
                </a:solidFill>
                <a:latin typeface="Microsoft Sans Serif"/>
                <a:cs typeface="Microsoft Sans Serif"/>
              </a:rPr>
              <a:t>фи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ическо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п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ит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ние,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70" dirty="0">
                <a:solidFill>
                  <a:srgbClr val="1C2043"/>
                </a:solidFill>
                <a:latin typeface="Microsoft Sans Serif"/>
                <a:cs typeface="Microsoft Sans Serif"/>
              </a:rPr>
              <a:t>ф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ми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ро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ние  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льту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зд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вья</a:t>
            </a:r>
            <a:r>
              <a:rPr sz="18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э</a:t>
            </a:r>
            <a:r>
              <a:rPr sz="1800" spc="-240" dirty="0">
                <a:solidFill>
                  <a:srgbClr val="1C2043"/>
                </a:solidFill>
                <a:latin typeface="Microsoft Sans Serif"/>
                <a:cs typeface="Microsoft Sans Serif"/>
              </a:rPr>
              <a:t>м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ион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льного 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благополучия;</a:t>
            </a:r>
            <a:endParaRPr sz="1800">
              <a:latin typeface="Microsoft Sans Serif"/>
              <a:cs typeface="Microsoft Sans Serif"/>
            </a:endParaRPr>
          </a:p>
          <a:p>
            <a:pPr marL="267970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268605" algn="l"/>
              </a:tabLst>
            </a:pP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трудовое;</a:t>
            </a:r>
            <a:endParaRPr sz="1800">
              <a:latin typeface="Microsoft Sans Serif"/>
              <a:cs typeface="Microsoft Sans Serif"/>
            </a:endParaRPr>
          </a:p>
          <a:p>
            <a:pPr marL="267970" indent="-172720">
              <a:lnSpc>
                <a:spcPct val="100000"/>
              </a:lnSpc>
              <a:spcBef>
                <a:spcPts val="15"/>
              </a:spcBef>
              <a:buChar char="•"/>
              <a:tabLst>
                <a:tab pos="268605" algn="l"/>
              </a:tabLst>
            </a:pP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экологическое;</a:t>
            </a:r>
            <a:endParaRPr sz="1800">
              <a:latin typeface="Microsoft Sans Serif"/>
              <a:cs typeface="Microsoft Sans Serif"/>
            </a:endParaRPr>
          </a:p>
          <a:p>
            <a:pPr marL="267970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268605" algn="l"/>
              </a:tabLst>
            </a:pP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нн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ст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ь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н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учног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по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н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ния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58474" y="1915858"/>
            <a:ext cx="4316095" cy="892810"/>
            <a:chOff x="4558474" y="1915858"/>
            <a:chExt cx="4316095" cy="892810"/>
          </a:xfrm>
        </p:grpSpPr>
        <p:sp>
          <p:nvSpPr>
            <p:cNvPr id="19" name="object 19"/>
            <p:cNvSpPr/>
            <p:nvPr/>
          </p:nvSpPr>
          <p:spPr>
            <a:xfrm>
              <a:off x="4572761" y="1930145"/>
              <a:ext cx="4287520" cy="864235"/>
            </a:xfrm>
            <a:custGeom>
              <a:avLst/>
              <a:gdLst/>
              <a:ahLst/>
              <a:cxnLst/>
              <a:rect l="l" t="t" r="r" b="b"/>
              <a:pathLst>
                <a:path w="4287520" h="864235">
                  <a:moveTo>
                    <a:pt x="4287012" y="0"/>
                  </a:moveTo>
                  <a:lnTo>
                    <a:pt x="0" y="0"/>
                  </a:lnTo>
                  <a:lnTo>
                    <a:pt x="0" y="864108"/>
                  </a:lnTo>
                  <a:lnTo>
                    <a:pt x="4287012" y="864108"/>
                  </a:lnTo>
                  <a:lnTo>
                    <a:pt x="428701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2761" y="1930145"/>
              <a:ext cx="4287520" cy="864235"/>
            </a:xfrm>
            <a:custGeom>
              <a:avLst/>
              <a:gdLst/>
              <a:ahLst/>
              <a:cxnLst/>
              <a:rect l="l" t="t" r="r" b="b"/>
              <a:pathLst>
                <a:path w="4287520" h="864235">
                  <a:moveTo>
                    <a:pt x="0" y="864108"/>
                  </a:moveTo>
                  <a:lnTo>
                    <a:pt x="4287012" y="864108"/>
                  </a:lnTo>
                  <a:lnTo>
                    <a:pt x="4287012" y="0"/>
                  </a:lnTo>
                  <a:lnTo>
                    <a:pt x="0" y="0"/>
                  </a:lnTo>
                  <a:lnTo>
                    <a:pt x="0" y="864108"/>
                  </a:lnTo>
                  <a:close/>
                </a:path>
              </a:pathLst>
            </a:custGeom>
            <a:ln w="28575">
              <a:solidFill>
                <a:srgbClr val="043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587049" y="1953590"/>
            <a:ext cx="4258945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100"/>
              </a:spcBef>
            </a:pPr>
            <a:r>
              <a:rPr sz="1800" b="1" spc="-235" dirty="0">
                <a:solidFill>
                  <a:srgbClr val="1C2043"/>
                </a:solidFill>
                <a:latin typeface="Arial"/>
                <a:cs typeface="Arial"/>
              </a:rPr>
              <a:t>Ме</a:t>
            </a:r>
            <a:r>
              <a:rPr sz="1800" b="1" spc="-160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а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пре</a:t>
            </a:r>
            <a:r>
              <a:rPr sz="1800" b="1" spc="-225" dirty="0">
                <a:solidFill>
                  <a:srgbClr val="1C2043"/>
                </a:solidFill>
                <a:latin typeface="Arial"/>
                <a:cs typeface="Arial"/>
              </a:rPr>
              <a:t>дм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160" dirty="0">
                <a:solidFill>
                  <a:srgbClr val="1C2043"/>
                </a:solidFill>
                <a:latin typeface="Arial"/>
                <a:cs typeface="Arial"/>
              </a:rPr>
              <a:t>т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н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ые</a:t>
            </a:r>
            <a:r>
              <a:rPr sz="1800" b="1" spc="-5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р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165" dirty="0">
                <a:solidFill>
                  <a:srgbClr val="1C2043"/>
                </a:solidFill>
                <a:latin typeface="Arial"/>
                <a:cs typeface="Arial"/>
              </a:rPr>
              <a:t>з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ульт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а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ты</a:t>
            </a:r>
            <a:endParaRPr sz="1800">
              <a:latin typeface="Arial"/>
              <a:cs typeface="Arial"/>
            </a:endParaRPr>
          </a:p>
          <a:p>
            <a:pPr marL="232410" marR="226060" algn="ctr">
              <a:lnSpc>
                <a:spcPts val="1860"/>
              </a:lnSpc>
              <a:spcBef>
                <a:spcPts val="165"/>
              </a:spcBef>
            </a:pPr>
            <a:r>
              <a:rPr sz="1800" b="1" spc="-170" dirty="0">
                <a:solidFill>
                  <a:srgbClr val="1C2043"/>
                </a:solidFill>
                <a:latin typeface="Arial"/>
                <a:cs typeface="Arial"/>
              </a:rPr>
              <a:t>гр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у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п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п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ируют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с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я</a:t>
            </a:r>
            <a:r>
              <a:rPr sz="1800" b="1" spc="-7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п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о</a:t>
            </a:r>
            <a:r>
              <a:rPr sz="1800" b="1" spc="-9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в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идам</a:t>
            </a:r>
            <a:r>
              <a:rPr sz="1800" b="1" spc="-9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у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ни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в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р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с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а</a:t>
            </a:r>
            <a:r>
              <a:rPr sz="1800" b="1" spc="-170" dirty="0">
                <a:solidFill>
                  <a:srgbClr val="1C2043"/>
                </a:solidFill>
                <a:latin typeface="Arial"/>
                <a:cs typeface="Arial"/>
              </a:rPr>
              <a:t>льных  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у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ч</a:t>
            </a:r>
            <a:r>
              <a:rPr sz="1800" b="1" spc="-185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б</a:t>
            </a:r>
            <a:r>
              <a:rPr sz="1800" b="1" spc="-225" dirty="0">
                <a:solidFill>
                  <a:srgbClr val="1C2043"/>
                </a:solidFill>
                <a:latin typeface="Arial"/>
                <a:cs typeface="Arial"/>
              </a:rPr>
              <a:t>ны</a:t>
            </a:r>
            <a:r>
              <a:rPr sz="1800" b="1" spc="-165" dirty="0">
                <a:solidFill>
                  <a:srgbClr val="1C2043"/>
                </a:solidFill>
                <a:latin typeface="Arial"/>
                <a:cs typeface="Arial"/>
              </a:rPr>
              <a:t>х</a:t>
            </a:r>
            <a:r>
              <a:rPr sz="1800" b="1" spc="-8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10" dirty="0">
                <a:solidFill>
                  <a:srgbClr val="1C2043"/>
                </a:solidFill>
                <a:latin typeface="Arial"/>
                <a:cs typeface="Arial"/>
              </a:rPr>
              <a:t>д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е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й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с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тви</a:t>
            </a:r>
            <a:r>
              <a:rPr sz="1800" b="1" spc="-160" dirty="0">
                <a:solidFill>
                  <a:srgbClr val="1C2043"/>
                </a:solidFill>
                <a:latin typeface="Arial"/>
                <a:cs typeface="Arial"/>
              </a:rPr>
              <a:t>й: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72761" y="2794254"/>
            <a:ext cx="4287520" cy="2707005"/>
          </a:xfrm>
          <a:prstGeom prst="rect">
            <a:avLst/>
          </a:prstGeom>
          <a:solidFill>
            <a:srgbClr val="F9F9F9">
              <a:alpha val="90194"/>
            </a:srgbClr>
          </a:solidFill>
          <a:ln w="28575">
            <a:solidFill>
              <a:srgbClr val="043C56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267970" marR="380365" indent="-172720">
              <a:lnSpc>
                <a:spcPct val="86100"/>
              </a:lnSpc>
              <a:spcBef>
                <a:spcPts val="725"/>
              </a:spcBef>
              <a:buChar char="•"/>
              <a:tabLst>
                <a:tab pos="268605" algn="l"/>
              </a:tabLst>
            </a:pP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ладени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рсальн</a:t>
            </a:r>
            <a:r>
              <a:rPr sz="1800" spc="-235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ми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н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ми 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позн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ельными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де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я</a:t>
            </a:r>
            <a:r>
              <a:rPr sz="18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ми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290" dirty="0">
                <a:solidFill>
                  <a:srgbClr val="1C2043"/>
                </a:solidFill>
                <a:latin typeface="Microsoft Sans Serif"/>
                <a:cs typeface="Microsoft Sans Serif"/>
              </a:rPr>
              <a:t>–</a:t>
            </a:r>
            <a:r>
              <a:rPr sz="1800" spc="-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ов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120" dirty="0">
                <a:solidFill>
                  <a:srgbClr val="1C2043"/>
                </a:solidFill>
                <a:latin typeface="Microsoft Sans Serif"/>
                <a:cs typeface="Microsoft Sans Serif"/>
              </a:rPr>
              <a:t>е 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логические,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базовые</a:t>
            </a:r>
            <a:r>
              <a:rPr sz="1800" spc="-3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исследовательские, </a:t>
            </a:r>
            <a:r>
              <a:rPr sz="1800" spc="-459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аб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инфо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ма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ие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;</a:t>
            </a:r>
            <a:endParaRPr sz="1800">
              <a:latin typeface="Microsoft Sans Serif"/>
              <a:cs typeface="Microsoft Sans Serif"/>
            </a:endParaRPr>
          </a:p>
          <a:p>
            <a:pPr marL="267970" marR="179070" indent="-172720">
              <a:lnSpc>
                <a:spcPts val="1860"/>
              </a:lnSpc>
              <a:spcBef>
                <a:spcPts val="325"/>
              </a:spcBef>
              <a:buChar char="•"/>
              <a:tabLst>
                <a:tab pos="268605" algn="l"/>
              </a:tabLst>
            </a:pP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ладени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рсальн</a:t>
            </a:r>
            <a:r>
              <a:rPr sz="1800" spc="-235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ми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н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ми  </a:t>
            </a:r>
            <a:r>
              <a:rPr sz="1800" spc="-240" dirty="0">
                <a:solidFill>
                  <a:srgbClr val="1C2043"/>
                </a:solidFill>
                <a:latin typeface="Microsoft Sans Serif"/>
                <a:cs typeface="Microsoft Sans Serif"/>
              </a:rPr>
              <a:t>ком</a:t>
            </a:r>
            <a:r>
              <a:rPr sz="1800" spc="-280" dirty="0">
                <a:solidFill>
                  <a:srgbClr val="1C2043"/>
                </a:solidFill>
                <a:latin typeface="Microsoft Sans Serif"/>
                <a:cs typeface="Microsoft Sans Serif"/>
              </a:rPr>
              <a:t>м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ни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ка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ивн</a:t>
            </a:r>
            <a:r>
              <a:rPr sz="1800" spc="-235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ми</a:t>
            </a:r>
            <a:r>
              <a:rPr sz="1800" spc="-7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де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я</a:t>
            </a:r>
            <a:r>
              <a:rPr sz="18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ми</a:t>
            </a:r>
            <a:r>
              <a:rPr sz="18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290" dirty="0">
                <a:solidFill>
                  <a:srgbClr val="1C2043"/>
                </a:solidFill>
                <a:latin typeface="Microsoft Sans Serif"/>
                <a:cs typeface="Microsoft Sans Serif"/>
              </a:rPr>
              <a:t>–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265" dirty="0">
                <a:solidFill>
                  <a:srgbClr val="1C2043"/>
                </a:solidFill>
                <a:latin typeface="Microsoft Sans Serif"/>
                <a:cs typeface="Microsoft Sans Serif"/>
              </a:rPr>
              <a:t>щ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40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ние,  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ов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мес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тн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я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д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еят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льность;</a:t>
            </a:r>
            <a:endParaRPr sz="1800">
              <a:latin typeface="Microsoft Sans Serif"/>
              <a:cs typeface="Microsoft Sans Serif"/>
            </a:endParaRPr>
          </a:p>
          <a:p>
            <a:pPr marL="267970" marR="592455" indent="-172720">
              <a:lnSpc>
                <a:spcPct val="86200"/>
              </a:lnSpc>
              <a:spcBef>
                <a:spcPts val="285"/>
              </a:spcBef>
              <a:buChar char="•"/>
              <a:tabLst>
                <a:tab pos="268605" algn="l"/>
              </a:tabLst>
            </a:pP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овладение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универсальными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учебными </a:t>
            </a:r>
            <a:r>
              <a:rPr sz="1800" spc="-4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45" dirty="0">
                <a:solidFill>
                  <a:srgbClr val="1C2043"/>
                </a:solidFill>
                <a:latin typeface="Microsoft Sans Serif"/>
                <a:cs typeface="Microsoft Sans Serif"/>
              </a:rPr>
              <a:t>г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ул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я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тивн</a:t>
            </a:r>
            <a:r>
              <a:rPr sz="1800" spc="-235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ми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де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й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55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я</a:t>
            </a:r>
            <a:r>
              <a:rPr sz="1800" spc="-229" dirty="0">
                <a:solidFill>
                  <a:srgbClr val="1C2043"/>
                </a:solidFill>
                <a:latin typeface="Microsoft Sans Serif"/>
                <a:cs typeface="Microsoft Sans Serif"/>
              </a:rPr>
              <a:t>ми</a:t>
            </a:r>
            <a:r>
              <a:rPr sz="18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275" dirty="0">
                <a:solidFill>
                  <a:srgbClr val="1C2043"/>
                </a:solidFill>
                <a:latin typeface="Microsoft Sans Serif"/>
                <a:cs typeface="Microsoft Sans Serif"/>
              </a:rPr>
              <a:t>–  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амо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рг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низа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ц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я</a:t>
            </a:r>
            <a:r>
              <a:rPr sz="1800" spc="-90" dirty="0">
                <a:solidFill>
                  <a:srgbClr val="1C2043"/>
                </a:solidFill>
                <a:latin typeface="Microsoft Sans Serif"/>
                <a:cs typeface="Microsoft Sans Serif"/>
              </a:rPr>
              <a:t>,</a:t>
            </a:r>
            <a:r>
              <a:rPr sz="1800" spc="-5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амоко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нт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оль.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5750" y="5787390"/>
            <a:ext cx="6073140" cy="646430"/>
          </a:xfrm>
          <a:custGeom>
            <a:avLst/>
            <a:gdLst/>
            <a:ahLst/>
            <a:cxnLst/>
            <a:rect l="l" t="t" r="r" b="b"/>
            <a:pathLst>
              <a:path w="6073140" h="646429">
                <a:moveTo>
                  <a:pt x="6073140" y="0"/>
                </a:moveTo>
                <a:lnTo>
                  <a:pt x="0" y="0"/>
                </a:lnTo>
                <a:lnTo>
                  <a:pt x="0" y="646176"/>
                </a:lnTo>
                <a:lnTo>
                  <a:pt x="6073140" y="646176"/>
                </a:lnTo>
                <a:lnTo>
                  <a:pt x="607314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85750" y="5787390"/>
            <a:ext cx="6073140" cy="646430"/>
          </a:xfrm>
          <a:prstGeom prst="rect">
            <a:avLst/>
          </a:prstGeom>
          <a:ln w="28575">
            <a:solidFill>
              <a:srgbClr val="5DC9D1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195070" marR="1184275" indent="147955">
              <a:lnSpc>
                <a:spcPct val="100000"/>
              </a:lnSpc>
              <a:spcBef>
                <a:spcPts val="325"/>
              </a:spcBef>
            </a:pP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нов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ленн</a:t>
            </a:r>
            <a:r>
              <a:rPr sz="1800" spc="-235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800" spc="-3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420" dirty="0">
                <a:solidFill>
                  <a:srgbClr val="1C2043"/>
                </a:solidFill>
                <a:latin typeface="Microsoft Sans Serif"/>
                <a:cs typeface="Microsoft Sans Serif"/>
              </a:rPr>
              <a:t>Ф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Г</a:t>
            </a:r>
            <a:r>
              <a:rPr sz="1800" spc="-27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3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10" dirty="0">
                <a:solidFill>
                  <a:srgbClr val="1C2043"/>
                </a:solidFill>
                <a:latin typeface="Microsoft Sans Serif"/>
                <a:cs typeface="Microsoft Sans Serif"/>
              </a:rPr>
              <a:t>-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каждо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з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УУД  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одержи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т</a:t>
            </a:r>
            <a:r>
              <a:rPr sz="1800" spc="-4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54" dirty="0">
                <a:solidFill>
                  <a:srgbClr val="1C2043"/>
                </a:solidFill>
                <a:latin typeface="Microsoft Sans Serif"/>
                <a:cs typeface="Microsoft Sans Serif"/>
              </a:rPr>
              <a:t>к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ритерии</a:t>
            </a:r>
            <a:r>
              <a:rPr sz="1800" spc="-3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х</a:t>
            </a:r>
            <a:r>
              <a:rPr sz="1800" spc="-11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225" dirty="0">
                <a:solidFill>
                  <a:srgbClr val="1C2043"/>
                </a:solidFill>
                <a:latin typeface="Microsoft Sans Serif"/>
                <a:cs typeface="Microsoft Sans Serif"/>
              </a:rPr>
              <a:t>фо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265" dirty="0">
                <a:solidFill>
                  <a:srgbClr val="1C2043"/>
                </a:solidFill>
                <a:latin typeface="Microsoft Sans Serif"/>
                <a:cs typeface="Microsoft Sans Serif"/>
              </a:rPr>
              <a:t>м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иров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анно</a:t>
            </a:r>
            <a:r>
              <a:rPr sz="1800" spc="-16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ти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3165" y="863345"/>
            <a:ext cx="4780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20" dirty="0">
                <a:solidFill>
                  <a:srgbClr val="F3F3F3"/>
                </a:solidFill>
              </a:rPr>
              <a:t>Изменения</a:t>
            </a:r>
            <a:r>
              <a:rPr sz="2000" spc="-145" dirty="0">
                <a:solidFill>
                  <a:srgbClr val="F3F3F3"/>
                </a:solidFill>
              </a:rPr>
              <a:t> </a:t>
            </a:r>
            <a:r>
              <a:rPr sz="2000" spc="-220" dirty="0">
                <a:solidFill>
                  <a:srgbClr val="F3F3F3"/>
                </a:solidFill>
              </a:rPr>
              <a:t>в</a:t>
            </a:r>
            <a:r>
              <a:rPr sz="2000" spc="-100" dirty="0">
                <a:solidFill>
                  <a:srgbClr val="F3F3F3"/>
                </a:solidFill>
              </a:rPr>
              <a:t> </a:t>
            </a:r>
            <a:r>
              <a:rPr sz="2000" spc="-220" dirty="0">
                <a:solidFill>
                  <a:srgbClr val="F3F3F3"/>
                </a:solidFill>
              </a:rPr>
              <a:t>об</a:t>
            </a:r>
            <a:r>
              <a:rPr sz="2000" spc="-215" dirty="0">
                <a:solidFill>
                  <a:srgbClr val="F3F3F3"/>
                </a:solidFill>
              </a:rPr>
              <a:t>н</a:t>
            </a:r>
            <a:r>
              <a:rPr sz="2000" spc="-210" dirty="0">
                <a:solidFill>
                  <a:srgbClr val="F3F3F3"/>
                </a:solidFill>
              </a:rPr>
              <a:t>овленн</a:t>
            </a:r>
            <a:r>
              <a:rPr sz="2000" spc="-305" dirty="0">
                <a:solidFill>
                  <a:srgbClr val="F3F3F3"/>
                </a:solidFill>
              </a:rPr>
              <a:t>ы</a:t>
            </a:r>
            <a:r>
              <a:rPr sz="2000" spc="-200" dirty="0">
                <a:solidFill>
                  <a:srgbClr val="F3F3F3"/>
                </a:solidFill>
              </a:rPr>
              <a:t>х</a:t>
            </a:r>
            <a:r>
              <a:rPr sz="2000" spc="-150" dirty="0">
                <a:solidFill>
                  <a:srgbClr val="F3F3F3"/>
                </a:solidFill>
              </a:rPr>
              <a:t> </a:t>
            </a:r>
            <a:r>
              <a:rPr sz="2000" spc="-254" dirty="0">
                <a:solidFill>
                  <a:srgbClr val="F3F3F3"/>
                </a:solidFill>
              </a:rPr>
              <a:t>ФГО</a:t>
            </a:r>
            <a:r>
              <a:rPr sz="2000" spc="-245" dirty="0">
                <a:solidFill>
                  <a:srgbClr val="F3F3F3"/>
                </a:solidFill>
              </a:rPr>
              <a:t>С</a:t>
            </a:r>
            <a:r>
              <a:rPr sz="2000" spc="-110" dirty="0">
                <a:solidFill>
                  <a:srgbClr val="F3F3F3"/>
                </a:solidFill>
              </a:rPr>
              <a:t> </a:t>
            </a:r>
            <a:r>
              <a:rPr sz="2000" spc="-260" dirty="0">
                <a:solidFill>
                  <a:srgbClr val="F3F3F3"/>
                </a:solidFill>
              </a:rPr>
              <a:t>Н</a:t>
            </a:r>
            <a:r>
              <a:rPr sz="2000" spc="-275" dirty="0">
                <a:solidFill>
                  <a:srgbClr val="F3F3F3"/>
                </a:solidFill>
              </a:rPr>
              <a:t>О</a:t>
            </a:r>
            <a:r>
              <a:rPr sz="2000" spc="-280" dirty="0">
                <a:solidFill>
                  <a:srgbClr val="F3F3F3"/>
                </a:solidFill>
              </a:rPr>
              <a:t>О</a:t>
            </a:r>
            <a:r>
              <a:rPr sz="2000" spc="-120" dirty="0">
                <a:solidFill>
                  <a:srgbClr val="F3F3F3"/>
                </a:solidFill>
              </a:rPr>
              <a:t> </a:t>
            </a:r>
            <a:r>
              <a:rPr sz="2000" spc="-220" dirty="0">
                <a:solidFill>
                  <a:srgbClr val="F3F3F3"/>
                </a:solidFill>
              </a:rPr>
              <a:t>и</a:t>
            </a:r>
            <a:r>
              <a:rPr sz="2000" spc="-100" dirty="0">
                <a:solidFill>
                  <a:srgbClr val="F3F3F3"/>
                </a:solidFill>
              </a:rPr>
              <a:t> </a:t>
            </a:r>
            <a:r>
              <a:rPr sz="2000" spc="-285" dirty="0">
                <a:solidFill>
                  <a:srgbClr val="F3F3F3"/>
                </a:solidFill>
              </a:rPr>
              <a:t>О</a:t>
            </a:r>
            <a:r>
              <a:rPr sz="2000" spc="-275" dirty="0">
                <a:solidFill>
                  <a:srgbClr val="F3F3F3"/>
                </a:solidFill>
              </a:rPr>
              <a:t>О</a:t>
            </a:r>
            <a:r>
              <a:rPr sz="2000" spc="-280" dirty="0">
                <a:solidFill>
                  <a:srgbClr val="F3F3F3"/>
                </a:solidFill>
              </a:rPr>
              <a:t>О</a:t>
            </a:r>
            <a:endParaRPr sz="2000"/>
          </a:p>
        </p:txBody>
      </p:sp>
      <p:grpSp>
        <p:nvGrpSpPr>
          <p:cNvPr id="12" name="object 12"/>
          <p:cNvGrpSpPr/>
          <p:nvPr/>
        </p:nvGrpSpPr>
        <p:grpSpPr>
          <a:xfrm>
            <a:off x="271462" y="5050726"/>
            <a:ext cx="8531225" cy="607695"/>
            <a:chOff x="271462" y="5050726"/>
            <a:chExt cx="8531225" cy="607695"/>
          </a:xfrm>
        </p:grpSpPr>
        <p:sp>
          <p:nvSpPr>
            <p:cNvPr id="13" name="object 13"/>
            <p:cNvSpPr/>
            <p:nvPr/>
          </p:nvSpPr>
          <p:spPr>
            <a:xfrm>
              <a:off x="285750" y="5065014"/>
              <a:ext cx="8502650" cy="579120"/>
            </a:xfrm>
            <a:custGeom>
              <a:avLst/>
              <a:gdLst/>
              <a:ahLst/>
              <a:cxnLst/>
              <a:rect l="l" t="t" r="r" b="b"/>
              <a:pathLst>
                <a:path w="8502650" h="579120">
                  <a:moveTo>
                    <a:pt x="8405876" y="0"/>
                  </a:moveTo>
                  <a:lnTo>
                    <a:pt x="96520" y="0"/>
                  </a:lnTo>
                  <a:lnTo>
                    <a:pt x="58952" y="7580"/>
                  </a:lnTo>
                  <a:lnTo>
                    <a:pt x="28271" y="28257"/>
                  </a:lnTo>
                  <a:lnTo>
                    <a:pt x="7585" y="58935"/>
                  </a:lnTo>
                  <a:lnTo>
                    <a:pt x="0" y="96519"/>
                  </a:lnTo>
                  <a:lnTo>
                    <a:pt x="0" y="482600"/>
                  </a:lnTo>
                  <a:lnTo>
                    <a:pt x="7585" y="520167"/>
                  </a:lnTo>
                  <a:lnTo>
                    <a:pt x="28271" y="550848"/>
                  </a:lnTo>
                  <a:lnTo>
                    <a:pt x="58952" y="571534"/>
                  </a:lnTo>
                  <a:lnTo>
                    <a:pt x="96520" y="579120"/>
                  </a:lnTo>
                  <a:lnTo>
                    <a:pt x="8405876" y="579120"/>
                  </a:lnTo>
                  <a:lnTo>
                    <a:pt x="8443460" y="571534"/>
                  </a:lnTo>
                  <a:lnTo>
                    <a:pt x="8474138" y="550848"/>
                  </a:lnTo>
                  <a:lnTo>
                    <a:pt x="8494815" y="520167"/>
                  </a:lnTo>
                  <a:lnTo>
                    <a:pt x="8502396" y="482600"/>
                  </a:lnTo>
                  <a:lnTo>
                    <a:pt x="8502396" y="96519"/>
                  </a:lnTo>
                  <a:lnTo>
                    <a:pt x="8494815" y="58935"/>
                  </a:lnTo>
                  <a:lnTo>
                    <a:pt x="8474138" y="28257"/>
                  </a:lnTo>
                  <a:lnTo>
                    <a:pt x="8443460" y="7580"/>
                  </a:lnTo>
                  <a:lnTo>
                    <a:pt x="8405876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5750" y="5065014"/>
              <a:ext cx="8502650" cy="579120"/>
            </a:xfrm>
            <a:custGeom>
              <a:avLst/>
              <a:gdLst/>
              <a:ahLst/>
              <a:cxnLst/>
              <a:rect l="l" t="t" r="r" b="b"/>
              <a:pathLst>
                <a:path w="8502650" h="579120">
                  <a:moveTo>
                    <a:pt x="0" y="96519"/>
                  </a:moveTo>
                  <a:lnTo>
                    <a:pt x="7585" y="58935"/>
                  </a:lnTo>
                  <a:lnTo>
                    <a:pt x="28271" y="28257"/>
                  </a:lnTo>
                  <a:lnTo>
                    <a:pt x="58952" y="7580"/>
                  </a:lnTo>
                  <a:lnTo>
                    <a:pt x="96520" y="0"/>
                  </a:lnTo>
                  <a:lnTo>
                    <a:pt x="8405876" y="0"/>
                  </a:lnTo>
                  <a:lnTo>
                    <a:pt x="8443460" y="7580"/>
                  </a:lnTo>
                  <a:lnTo>
                    <a:pt x="8474138" y="28257"/>
                  </a:lnTo>
                  <a:lnTo>
                    <a:pt x="8494815" y="58935"/>
                  </a:lnTo>
                  <a:lnTo>
                    <a:pt x="8502396" y="96519"/>
                  </a:lnTo>
                  <a:lnTo>
                    <a:pt x="8502396" y="482600"/>
                  </a:lnTo>
                  <a:lnTo>
                    <a:pt x="8494815" y="520167"/>
                  </a:lnTo>
                  <a:lnTo>
                    <a:pt x="8474138" y="550848"/>
                  </a:lnTo>
                  <a:lnTo>
                    <a:pt x="8443460" y="571534"/>
                  </a:lnTo>
                  <a:lnTo>
                    <a:pt x="8405876" y="579120"/>
                  </a:lnTo>
                  <a:lnTo>
                    <a:pt x="96520" y="579120"/>
                  </a:lnTo>
                  <a:lnTo>
                    <a:pt x="58952" y="571534"/>
                  </a:lnTo>
                  <a:lnTo>
                    <a:pt x="28271" y="550848"/>
                  </a:lnTo>
                  <a:lnTo>
                    <a:pt x="7585" y="520167"/>
                  </a:lnTo>
                  <a:lnTo>
                    <a:pt x="0" y="482600"/>
                  </a:lnTo>
                  <a:lnTo>
                    <a:pt x="0" y="96519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55700" y="5200903"/>
            <a:ext cx="7555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Программа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коррекционной</a:t>
            </a:r>
            <a:r>
              <a:rPr sz="1800" spc="-1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работы</a:t>
            </a:r>
            <a:r>
              <a:rPr sz="1800" spc="-2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том</a:t>
            </a:r>
            <a:r>
              <a:rPr sz="1800" spc="-7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случае,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если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школе</a:t>
            </a:r>
            <a:r>
              <a:rPr sz="1800" spc="-5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обучаются</a:t>
            </a:r>
            <a:r>
              <a:rPr sz="1800" spc="-3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дети</a:t>
            </a:r>
            <a:r>
              <a:rPr sz="1800" spc="-6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6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45" dirty="0">
                <a:solidFill>
                  <a:srgbClr val="1C2043"/>
                </a:solidFill>
                <a:latin typeface="Microsoft Sans Serif"/>
                <a:cs typeface="Microsoft Sans Serif"/>
              </a:rPr>
              <a:t>ОВЗ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5750" y="2071877"/>
            <a:ext cx="8502650" cy="579120"/>
          </a:xfrm>
          <a:custGeom>
            <a:avLst/>
            <a:gdLst/>
            <a:ahLst/>
            <a:cxnLst/>
            <a:rect l="l" t="t" r="r" b="b"/>
            <a:pathLst>
              <a:path w="8502650" h="579119">
                <a:moveTo>
                  <a:pt x="0" y="96520"/>
                </a:moveTo>
                <a:lnTo>
                  <a:pt x="7585" y="58935"/>
                </a:lnTo>
                <a:lnTo>
                  <a:pt x="28271" y="28257"/>
                </a:lnTo>
                <a:lnTo>
                  <a:pt x="58952" y="7580"/>
                </a:lnTo>
                <a:lnTo>
                  <a:pt x="96520" y="0"/>
                </a:lnTo>
                <a:lnTo>
                  <a:pt x="8405876" y="0"/>
                </a:lnTo>
                <a:lnTo>
                  <a:pt x="8443460" y="7580"/>
                </a:lnTo>
                <a:lnTo>
                  <a:pt x="8474138" y="28257"/>
                </a:lnTo>
                <a:lnTo>
                  <a:pt x="8494815" y="58935"/>
                </a:lnTo>
                <a:lnTo>
                  <a:pt x="8502396" y="96520"/>
                </a:lnTo>
                <a:lnTo>
                  <a:pt x="8502396" y="482600"/>
                </a:lnTo>
                <a:lnTo>
                  <a:pt x="8494815" y="520184"/>
                </a:lnTo>
                <a:lnTo>
                  <a:pt x="8474138" y="550862"/>
                </a:lnTo>
                <a:lnTo>
                  <a:pt x="8443460" y="571539"/>
                </a:lnTo>
                <a:lnTo>
                  <a:pt x="8405876" y="579120"/>
                </a:lnTo>
                <a:lnTo>
                  <a:pt x="96520" y="579120"/>
                </a:lnTo>
                <a:lnTo>
                  <a:pt x="58952" y="571539"/>
                </a:lnTo>
                <a:lnTo>
                  <a:pt x="28271" y="550862"/>
                </a:lnTo>
                <a:lnTo>
                  <a:pt x="7585" y="520184"/>
                </a:lnTo>
                <a:lnTo>
                  <a:pt x="0" y="482600"/>
                </a:lnTo>
                <a:lnTo>
                  <a:pt x="0" y="96520"/>
                </a:lnTo>
                <a:close/>
              </a:path>
            </a:pathLst>
          </a:custGeom>
          <a:ln w="28575">
            <a:solidFill>
              <a:srgbClr val="032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750" y="2844545"/>
            <a:ext cx="5287010" cy="579120"/>
          </a:xfrm>
          <a:custGeom>
            <a:avLst/>
            <a:gdLst/>
            <a:ahLst/>
            <a:cxnLst/>
            <a:rect l="l" t="t" r="r" b="b"/>
            <a:pathLst>
              <a:path w="5287010" h="579120">
                <a:moveTo>
                  <a:pt x="0" y="96519"/>
                </a:moveTo>
                <a:lnTo>
                  <a:pt x="7585" y="58935"/>
                </a:lnTo>
                <a:lnTo>
                  <a:pt x="28271" y="28257"/>
                </a:lnTo>
                <a:lnTo>
                  <a:pt x="58952" y="7580"/>
                </a:lnTo>
                <a:lnTo>
                  <a:pt x="96520" y="0"/>
                </a:lnTo>
                <a:lnTo>
                  <a:pt x="5190236" y="0"/>
                </a:lnTo>
                <a:lnTo>
                  <a:pt x="5227820" y="7580"/>
                </a:lnTo>
                <a:lnTo>
                  <a:pt x="5258498" y="28257"/>
                </a:lnTo>
                <a:lnTo>
                  <a:pt x="5279175" y="58935"/>
                </a:lnTo>
                <a:lnTo>
                  <a:pt x="5286756" y="96519"/>
                </a:lnTo>
                <a:lnTo>
                  <a:pt x="5286756" y="482600"/>
                </a:lnTo>
                <a:lnTo>
                  <a:pt x="5279175" y="520184"/>
                </a:lnTo>
                <a:lnTo>
                  <a:pt x="5258498" y="550862"/>
                </a:lnTo>
                <a:lnTo>
                  <a:pt x="5227820" y="571539"/>
                </a:lnTo>
                <a:lnTo>
                  <a:pt x="5190236" y="579119"/>
                </a:lnTo>
                <a:lnTo>
                  <a:pt x="96520" y="579119"/>
                </a:lnTo>
                <a:lnTo>
                  <a:pt x="58952" y="571539"/>
                </a:lnTo>
                <a:lnTo>
                  <a:pt x="28271" y="550862"/>
                </a:lnTo>
                <a:lnTo>
                  <a:pt x="7585" y="520184"/>
                </a:lnTo>
                <a:lnTo>
                  <a:pt x="0" y="482600"/>
                </a:lnTo>
                <a:lnTo>
                  <a:pt x="0" y="96519"/>
                </a:lnTo>
                <a:close/>
              </a:path>
            </a:pathLst>
          </a:custGeom>
          <a:ln w="28575">
            <a:solidFill>
              <a:srgbClr val="032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00327" y="2207514"/>
            <a:ext cx="5869940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Содержательный</a:t>
            </a:r>
            <a:r>
              <a:rPr sz="1800" b="1" spc="-6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5" dirty="0">
                <a:solidFill>
                  <a:srgbClr val="1C2043"/>
                </a:solidFill>
                <a:latin typeface="Arial"/>
                <a:cs typeface="Arial"/>
              </a:rPr>
              <a:t>раздел</a:t>
            </a:r>
            <a:r>
              <a:rPr sz="1800" b="1" spc="-7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45" dirty="0">
                <a:solidFill>
                  <a:srgbClr val="1C2043"/>
                </a:solidFill>
                <a:latin typeface="Arial"/>
                <a:cs typeface="Arial"/>
              </a:rPr>
              <a:t>ООП</a:t>
            </a:r>
            <a:r>
              <a:rPr sz="1800" b="1" spc="-9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50" dirty="0">
                <a:solidFill>
                  <a:srgbClr val="1C2043"/>
                </a:solidFill>
                <a:latin typeface="Arial"/>
                <a:cs typeface="Arial"/>
              </a:rPr>
              <a:t>НОО</a:t>
            </a:r>
            <a:r>
              <a:rPr sz="1800" b="1" spc="-100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1C2043"/>
                </a:solidFill>
                <a:latin typeface="Arial"/>
                <a:cs typeface="Arial"/>
              </a:rPr>
              <a:t>и</a:t>
            </a:r>
            <a:r>
              <a:rPr sz="1800" b="1" spc="-7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54" dirty="0">
                <a:solidFill>
                  <a:srgbClr val="1C2043"/>
                </a:solidFill>
                <a:latin typeface="Arial"/>
                <a:cs typeface="Arial"/>
              </a:rPr>
              <a:t>ООО</a:t>
            </a:r>
            <a:r>
              <a:rPr sz="1800" b="1" spc="-9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1C2043"/>
                </a:solidFill>
                <a:latin typeface="Arial"/>
                <a:cs typeface="Arial"/>
              </a:rPr>
              <a:t>должен</a:t>
            </a:r>
            <a:r>
              <a:rPr sz="1800" b="1" spc="-75" dirty="0">
                <a:solidFill>
                  <a:srgbClr val="1C2043"/>
                </a:solidFill>
                <a:latin typeface="Arial"/>
                <a:cs typeface="Arial"/>
              </a:rPr>
              <a:t> </a:t>
            </a:r>
            <a:r>
              <a:rPr sz="1800" b="1" spc="-190" dirty="0">
                <a:solidFill>
                  <a:srgbClr val="1C2043"/>
                </a:solidFill>
                <a:latin typeface="Arial"/>
                <a:cs typeface="Arial"/>
              </a:rPr>
              <a:t>содержать: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419100">
              <a:lnSpc>
                <a:spcPct val="100000"/>
              </a:lnSpc>
              <a:spcBef>
                <a:spcPts val="1620"/>
              </a:spcBef>
            </a:pP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абоч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и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2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р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аммы: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44134" y="2844545"/>
            <a:ext cx="1714500" cy="2026920"/>
          </a:xfrm>
          <a:custGeom>
            <a:avLst/>
            <a:gdLst/>
            <a:ahLst/>
            <a:cxnLst/>
            <a:rect l="l" t="t" r="r" b="b"/>
            <a:pathLst>
              <a:path w="1714500" h="2026920">
                <a:moveTo>
                  <a:pt x="0" y="285750"/>
                </a:moveTo>
                <a:lnTo>
                  <a:pt x="3738" y="239388"/>
                </a:lnTo>
                <a:lnTo>
                  <a:pt x="14563" y="195413"/>
                </a:lnTo>
                <a:lnTo>
                  <a:pt x="31886" y="154411"/>
                </a:lnTo>
                <a:lnTo>
                  <a:pt x="55120" y="116970"/>
                </a:lnTo>
                <a:lnTo>
                  <a:pt x="83677" y="83677"/>
                </a:lnTo>
                <a:lnTo>
                  <a:pt x="116970" y="55120"/>
                </a:lnTo>
                <a:lnTo>
                  <a:pt x="154411" y="31886"/>
                </a:lnTo>
                <a:lnTo>
                  <a:pt x="195413" y="14563"/>
                </a:lnTo>
                <a:lnTo>
                  <a:pt x="239388" y="3738"/>
                </a:lnTo>
                <a:lnTo>
                  <a:pt x="285750" y="0"/>
                </a:lnTo>
                <a:lnTo>
                  <a:pt x="1428749" y="0"/>
                </a:lnTo>
                <a:lnTo>
                  <a:pt x="1475111" y="3738"/>
                </a:lnTo>
                <a:lnTo>
                  <a:pt x="1519086" y="14563"/>
                </a:lnTo>
                <a:lnTo>
                  <a:pt x="1560088" y="31886"/>
                </a:lnTo>
                <a:lnTo>
                  <a:pt x="1597529" y="55120"/>
                </a:lnTo>
                <a:lnTo>
                  <a:pt x="1630822" y="83677"/>
                </a:lnTo>
                <a:lnTo>
                  <a:pt x="1659379" y="116970"/>
                </a:lnTo>
                <a:lnTo>
                  <a:pt x="1682613" y="154411"/>
                </a:lnTo>
                <a:lnTo>
                  <a:pt x="1699936" y="195413"/>
                </a:lnTo>
                <a:lnTo>
                  <a:pt x="1710761" y="239388"/>
                </a:lnTo>
                <a:lnTo>
                  <a:pt x="1714499" y="285750"/>
                </a:lnTo>
                <a:lnTo>
                  <a:pt x="1714499" y="1741170"/>
                </a:lnTo>
                <a:lnTo>
                  <a:pt x="1710761" y="1787531"/>
                </a:lnTo>
                <a:lnTo>
                  <a:pt x="1699936" y="1831506"/>
                </a:lnTo>
                <a:lnTo>
                  <a:pt x="1682613" y="1872508"/>
                </a:lnTo>
                <a:lnTo>
                  <a:pt x="1659379" y="1909949"/>
                </a:lnTo>
                <a:lnTo>
                  <a:pt x="1630822" y="1943242"/>
                </a:lnTo>
                <a:lnTo>
                  <a:pt x="1597529" y="1971799"/>
                </a:lnTo>
                <a:lnTo>
                  <a:pt x="1560088" y="1995033"/>
                </a:lnTo>
                <a:lnTo>
                  <a:pt x="1519086" y="2012356"/>
                </a:lnTo>
                <a:lnTo>
                  <a:pt x="1475111" y="2023181"/>
                </a:lnTo>
                <a:lnTo>
                  <a:pt x="1428749" y="2026920"/>
                </a:lnTo>
                <a:lnTo>
                  <a:pt x="285750" y="2026920"/>
                </a:lnTo>
                <a:lnTo>
                  <a:pt x="239388" y="2023181"/>
                </a:lnTo>
                <a:lnTo>
                  <a:pt x="195413" y="2012356"/>
                </a:lnTo>
                <a:lnTo>
                  <a:pt x="154411" y="1995033"/>
                </a:lnTo>
                <a:lnTo>
                  <a:pt x="116970" y="1971799"/>
                </a:lnTo>
                <a:lnTo>
                  <a:pt x="83677" y="1943242"/>
                </a:lnTo>
                <a:lnTo>
                  <a:pt x="55120" y="1909949"/>
                </a:lnTo>
                <a:lnTo>
                  <a:pt x="31886" y="1872508"/>
                </a:lnTo>
                <a:lnTo>
                  <a:pt x="14563" y="1831506"/>
                </a:lnTo>
                <a:lnTo>
                  <a:pt x="3738" y="1787531"/>
                </a:lnTo>
                <a:lnTo>
                  <a:pt x="0" y="1741170"/>
                </a:lnTo>
                <a:lnTo>
                  <a:pt x="0" y="285750"/>
                </a:lnTo>
                <a:close/>
              </a:path>
            </a:pathLst>
          </a:custGeom>
          <a:ln w="28574">
            <a:solidFill>
              <a:srgbClr val="032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30061" y="3429761"/>
            <a:ext cx="13423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8595">
              <a:lnSpc>
                <a:spcPct val="100000"/>
              </a:lnSpc>
              <a:spcBef>
                <a:spcPts val="100"/>
              </a:spcBef>
            </a:pP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программу 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70" dirty="0">
                <a:solidFill>
                  <a:srgbClr val="1C2043"/>
                </a:solidFill>
                <a:latin typeface="Microsoft Sans Serif"/>
                <a:cs typeface="Microsoft Sans Serif"/>
              </a:rPr>
              <a:t>ф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210" dirty="0">
                <a:solidFill>
                  <a:srgbClr val="1C2043"/>
                </a:solidFill>
                <a:latin typeface="Microsoft Sans Serif"/>
                <a:cs typeface="Microsoft Sans Serif"/>
              </a:rPr>
              <a:t>рмир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ния</a:t>
            </a:r>
            <a:endParaRPr sz="1800">
              <a:latin typeface="Microsoft Sans Serif"/>
              <a:cs typeface="Microsoft Sans Serif"/>
            </a:endParaRPr>
          </a:p>
          <a:p>
            <a:pPr marL="2540" algn="ctr">
              <a:lnSpc>
                <a:spcPct val="100000"/>
              </a:lnSpc>
            </a:pPr>
            <a:r>
              <a:rPr sz="1800" spc="-280" dirty="0">
                <a:solidFill>
                  <a:srgbClr val="1C2043"/>
                </a:solidFill>
                <a:latin typeface="Microsoft Sans Serif"/>
                <a:cs typeface="Microsoft Sans Serif"/>
              </a:rPr>
              <a:t>УУД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30261" y="2844545"/>
            <a:ext cx="1358265" cy="2026920"/>
          </a:xfrm>
          <a:custGeom>
            <a:avLst/>
            <a:gdLst/>
            <a:ahLst/>
            <a:cxnLst/>
            <a:rect l="l" t="t" r="r" b="b"/>
            <a:pathLst>
              <a:path w="1358265" h="2026920">
                <a:moveTo>
                  <a:pt x="0" y="226313"/>
                </a:moveTo>
                <a:lnTo>
                  <a:pt x="4598" y="180710"/>
                </a:lnTo>
                <a:lnTo>
                  <a:pt x="17787" y="138231"/>
                </a:lnTo>
                <a:lnTo>
                  <a:pt x="38656" y="99789"/>
                </a:lnTo>
                <a:lnTo>
                  <a:pt x="66294" y="66294"/>
                </a:lnTo>
                <a:lnTo>
                  <a:pt x="99789" y="38656"/>
                </a:lnTo>
                <a:lnTo>
                  <a:pt x="138231" y="17787"/>
                </a:lnTo>
                <a:lnTo>
                  <a:pt x="180710" y="4598"/>
                </a:lnTo>
                <a:lnTo>
                  <a:pt x="226314" y="0"/>
                </a:lnTo>
                <a:lnTo>
                  <a:pt x="1131570" y="0"/>
                </a:lnTo>
                <a:lnTo>
                  <a:pt x="1177173" y="4598"/>
                </a:lnTo>
                <a:lnTo>
                  <a:pt x="1219652" y="17787"/>
                </a:lnTo>
                <a:lnTo>
                  <a:pt x="1258094" y="38656"/>
                </a:lnTo>
                <a:lnTo>
                  <a:pt x="1291590" y="66294"/>
                </a:lnTo>
                <a:lnTo>
                  <a:pt x="1319227" y="99789"/>
                </a:lnTo>
                <a:lnTo>
                  <a:pt x="1340096" y="138231"/>
                </a:lnTo>
                <a:lnTo>
                  <a:pt x="1353285" y="180710"/>
                </a:lnTo>
                <a:lnTo>
                  <a:pt x="1357884" y="226313"/>
                </a:lnTo>
                <a:lnTo>
                  <a:pt x="1357884" y="1800605"/>
                </a:lnTo>
                <a:lnTo>
                  <a:pt x="1353285" y="1846209"/>
                </a:lnTo>
                <a:lnTo>
                  <a:pt x="1340096" y="1888688"/>
                </a:lnTo>
                <a:lnTo>
                  <a:pt x="1319227" y="1927130"/>
                </a:lnTo>
                <a:lnTo>
                  <a:pt x="1291589" y="1960626"/>
                </a:lnTo>
                <a:lnTo>
                  <a:pt x="1258094" y="1988263"/>
                </a:lnTo>
                <a:lnTo>
                  <a:pt x="1219652" y="2009132"/>
                </a:lnTo>
                <a:lnTo>
                  <a:pt x="1177173" y="2022321"/>
                </a:lnTo>
                <a:lnTo>
                  <a:pt x="1131570" y="2026920"/>
                </a:lnTo>
                <a:lnTo>
                  <a:pt x="226314" y="2026920"/>
                </a:lnTo>
                <a:lnTo>
                  <a:pt x="180710" y="2022321"/>
                </a:lnTo>
                <a:lnTo>
                  <a:pt x="138231" y="2009132"/>
                </a:lnTo>
                <a:lnTo>
                  <a:pt x="99789" y="1988263"/>
                </a:lnTo>
                <a:lnTo>
                  <a:pt x="66294" y="1960626"/>
                </a:lnTo>
                <a:lnTo>
                  <a:pt x="38656" y="1927130"/>
                </a:lnTo>
                <a:lnTo>
                  <a:pt x="17787" y="1888688"/>
                </a:lnTo>
                <a:lnTo>
                  <a:pt x="4598" y="1846209"/>
                </a:lnTo>
                <a:lnTo>
                  <a:pt x="0" y="1800605"/>
                </a:lnTo>
                <a:lnTo>
                  <a:pt x="0" y="226313"/>
                </a:lnTo>
                <a:close/>
              </a:path>
            </a:pathLst>
          </a:custGeom>
          <a:ln w="28575">
            <a:solidFill>
              <a:srgbClr val="032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594218" y="3429761"/>
            <a:ext cx="10293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рабочую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программу 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п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ит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ния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5750" y="3617214"/>
            <a:ext cx="1358265" cy="1216660"/>
          </a:xfrm>
          <a:custGeom>
            <a:avLst/>
            <a:gdLst/>
            <a:ahLst/>
            <a:cxnLst/>
            <a:rect l="l" t="t" r="r" b="b"/>
            <a:pathLst>
              <a:path w="1358264" h="1216660">
                <a:moveTo>
                  <a:pt x="0" y="202692"/>
                </a:moveTo>
                <a:lnTo>
                  <a:pt x="5353" y="156234"/>
                </a:lnTo>
                <a:lnTo>
                  <a:pt x="20602" y="113577"/>
                </a:lnTo>
                <a:lnTo>
                  <a:pt x="44531" y="75942"/>
                </a:lnTo>
                <a:lnTo>
                  <a:pt x="75920" y="44547"/>
                </a:lnTo>
                <a:lnTo>
                  <a:pt x="113555" y="20611"/>
                </a:lnTo>
                <a:lnTo>
                  <a:pt x="156218" y="5356"/>
                </a:lnTo>
                <a:lnTo>
                  <a:pt x="202692" y="0"/>
                </a:lnTo>
                <a:lnTo>
                  <a:pt x="1155192" y="0"/>
                </a:lnTo>
                <a:lnTo>
                  <a:pt x="1201649" y="5356"/>
                </a:lnTo>
                <a:lnTo>
                  <a:pt x="1244306" y="20611"/>
                </a:lnTo>
                <a:lnTo>
                  <a:pt x="1281941" y="44547"/>
                </a:lnTo>
                <a:lnTo>
                  <a:pt x="1313336" y="75942"/>
                </a:lnTo>
                <a:lnTo>
                  <a:pt x="1337272" y="113577"/>
                </a:lnTo>
                <a:lnTo>
                  <a:pt x="1352527" y="156234"/>
                </a:lnTo>
                <a:lnTo>
                  <a:pt x="1357883" y="202692"/>
                </a:lnTo>
                <a:lnTo>
                  <a:pt x="1357883" y="1013460"/>
                </a:lnTo>
                <a:lnTo>
                  <a:pt x="1352527" y="1059917"/>
                </a:lnTo>
                <a:lnTo>
                  <a:pt x="1337272" y="1102574"/>
                </a:lnTo>
                <a:lnTo>
                  <a:pt x="1313336" y="1140209"/>
                </a:lnTo>
                <a:lnTo>
                  <a:pt x="1281941" y="1171604"/>
                </a:lnTo>
                <a:lnTo>
                  <a:pt x="1244306" y="1195540"/>
                </a:lnTo>
                <a:lnTo>
                  <a:pt x="1201649" y="1210795"/>
                </a:lnTo>
                <a:lnTo>
                  <a:pt x="1155192" y="1216152"/>
                </a:lnTo>
                <a:lnTo>
                  <a:pt x="202692" y="1216152"/>
                </a:lnTo>
                <a:lnTo>
                  <a:pt x="156218" y="1210795"/>
                </a:lnTo>
                <a:lnTo>
                  <a:pt x="113555" y="1195540"/>
                </a:lnTo>
                <a:lnTo>
                  <a:pt x="75920" y="1171604"/>
                </a:lnTo>
                <a:lnTo>
                  <a:pt x="44531" y="1140209"/>
                </a:lnTo>
                <a:lnTo>
                  <a:pt x="20602" y="1102574"/>
                </a:lnTo>
                <a:lnTo>
                  <a:pt x="5353" y="1059917"/>
                </a:lnTo>
                <a:lnTo>
                  <a:pt x="0" y="1013460"/>
                </a:lnTo>
                <a:lnTo>
                  <a:pt x="0" y="202692"/>
                </a:lnTo>
                <a:close/>
              </a:path>
            </a:pathLst>
          </a:custGeom>
          <a:ln w="28575">
            <a:solidFill>
              <a:srgbClr val="032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1685" y="3933825"/>
            <a:ext cx="968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учебных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1C2043"/>
                </a:solidFill>
                <a:latin typeface="Microsoft Sans Serif"/>
                <a:cs typeface="Microsoft Sans Serif"/>
              </a:rPr>
              <a:t>п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ред</a:t>
            </a:r>
            <a:r>
              <a:rPr sz="1800" spc="-240" dirty="0">
                <a:solidFill>
                  <a:srgbClr val="1C2043"/>
                </a:solidFill>
                <a:latin typeface="Microsoft Sans Serif"/>
                <a:cs typeface="Microsoft Sans Serif"/>
              </a:rPr>
              <a:t>м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ет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в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15261" y="3617214"/>
            <a:ext cx="1071880" cy="1216660"/>
          </a:xfrm>
          <a:custGeom>
            <a:avLst/>
            <a:gdLst/>
            <a:ahLst/>
            <a:cxnLst/>
            <a:rect l="l" t="t" r="r" b="b"/>
            <a:pathLst>
              <a:path w="1071880" h="1216660">
                <a:moveTo>
                  <a:pt x="0" y="178562"/>
                </a:moveTo>
                <a:lnTo>
                  <a:pt x="6382" y="131071"/>
                </a:lnTo>
                <a:lnTo>
                  <a:pt x="24393" y="88410"/>
                </a:lnTo>
                <a:lnTo>
                  <a:pt x="52324" y="52276"/>
                </a:lnTo>
                <a:lnTo>
                  <a:pt x="88467" y="24365"/>
                </a:lnTo>
                <a:lnTo>
                  <a:pt x="131115" y="6374"/>
                </a:lnTo>
                <a:lnTo>
                  <a:pt x="178562" y="0"/>
                </a:lnTo>
                <a:lnTo>
                  <a:pt x="892810" y="0"/>
                </a:lnTo>
                <a:lnTo>
                  <a:pt x="940256" y="6374"/>
                </a:lnTo>
                <a:lnTo>
                  <a:pt x="982904" y="24365"/>
                </a:lnTo>
                <a:lnTo>
                  <a:pt x="1019047" y="52276"/>
                </a:lnTo>
                <a:lnTo>
                  <a:pt x="1046978" y="88410"/>
                </a:lnTo>
                <a:lnTo>
                  <a:pt x="1064989" y="131071"/>
                </a:lnTo>
                <a:lnTo>
                  <a:pt x="1071371" y="178562"/>
                </a:lnTo>
                <a:lnTo>
                  <a:pt x="1071371" y="1037590"/>
                </a:lnTo>
                <a:lnTo>
                  <a:pt x="1064989" y="1085036"/>
                </a:lnTo>
                <a:lnTo>
                  <a:pt x="1046978" y="1127684"/>
                </a:lnTo>
                <a:lnTo>
                  <a:pt x="1019048" y="1163828"/>
                </a:lnTo>
                <a:lnTo>
                  <a:pt x="982904" y="1191758"/>
                </a:lnTo>
                <a:lnTo>
                  <a:pt x="940256" y="1209769"/>
                </a:lnTo>
                <a:lnTo>
                  <a:pt x="892810" y="1216152"/>
                </a:lnTo>
                <a:lnTo>
                  <a:pt x="178562" y="1216152"/>
                </a:lnTo>
                <a:lnTo>
                  <a:pt x="131115" y="1209769"/>
                </a:lnTo>
                <a:lnTo>
                  <a:pt x="88467" y="1191758"/>
                </a:lnTo>
                <a:lnTo>
                  <a:pt x="52323" y="1163827"/>
                </a:lnTo>
                <a:lnTo>
                  <a:pt x="24393" y="1127684"/>
                </a:lnTo>
                <a:lnTo>
                  <a:pt x="6382" y="1085036"/>
                </a:lnTo>
                <a:lnTo>
                  <a:pt x="0" y="1037590"/>
                </a:lnTo>
                <a:lnTo>
                  <a:pt x="0" y="178562"/>
                </a:lnTo>
                <a:close/>
              </a:path>
            </a:pathLst>
          </a:custGeom>
          <a:ln w="28575">
            <a:solidFill>
              <a:srgbClr val="032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67916" y="3933825"/>
            <a:ext cx="763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н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114" dirty="0">
                <a:solidFill>
                  <a:srgbClr val="1C2043"/>
                </a:solidFill>
                <a:latin typeface="Microsoft Sans Serif"/>
                <a:cs typeface="Microsoft Sans Serif"/>
              </a:rPr>
              <a:t>х  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курсов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58261" y="3617214"/>
            <a:ext cx="1571625" cy="1216660"/>
          </a:xfrm>
          <a:custGeom>
            <a:avLst/>
            <a:gdLst/>
            <a:ahLst/>
            <a:cxnLst/>
            <a:rect l="l" t="t" r="r" b="b"/>
            <a:pathLst>
              <a:path w="1571625" h="1216660">
                <a:moveTo>
                  <a:pt x="0" y="202692"/>
                </a:moveTo>
                <a:lnTo>
                  <a:pt x="5356" y="156234"/>
                </a:lnTo>
                <a:lnTo>
                  <a:pt x="20611" y="113577"/>
                </a:lnTo>
                <a:lnTo>
                  <a:pt x="44547" y="75942"/>
                </a:lnTo>
                <a:lnTo>
                  <a:pt x="75942" y="44547"/>
                </a:lnTo>
                <a:lnTo>
                  <a:pt x="113577" y="20611"/>
                </a:lnTo>
                <a:lnTo>
                  <a:pt x="156234" y="5356"/>
                </a:lnTo>
                <a:lnTo>
                  <a:pt x="202692" y="0"/>
                </a:lnTo>
                <a:lnTo>
                  <a:pt x="1368552" y="0"/>
                </a:lnTo>
                <a:lnTo>
                  <a:pt x="1415009" y="5356"/>
                </a:lnTo>
                <a:lnTo>
                  <a:pt x="1457666" y="20611"/>
                </a:lnTo>
                <a:lnTo>
                  <a:pt x="1495301" y="44547"/>
                </a:lnTo>
                <a:lnTo>
                  <a:pt x="1526696" y="75942"/>
                </a:lnTo>
                <a:lnTo>
                  <a:pt x="1550632" y="113577"/>
                </a:lnTo>
                <a:lnTo>
                  <a:pt x="1565887" y="156234"/>
                </a:lnTo>
                <a:lnTo>
                  <a:pt x="1571243" y="202692"/>
                </a:lnTo>
                <a:lnTo>
                  <a:pt x="1571243" y="1013460"/>
                </a:lnTo>
                <a:lnTo>
                  <a:pt x="1565887" y="1059917"/>
                </a:lnTo>
                <a:lnTo>
                  <a:pt x="1550632" y="1102574"/>
                </a:lnTo>
                <a:lnTo>
                  <a:pt x="1526696" y="1140209"/>
                </a:lnTo>
                <a:lnTo>
                  <a:pt x="1495301" y="1171604"/>
                </a:lnTo>
                <a:lnTo>
                  <a:pt x="1457666" y="1195540"/>
                </a:lnTo>
                <a:lnTo>
                  <a:pt x="1415009" y="1210795"/>
                </a:lnTo>
                <a:lnTo>
                  <a:pt x="1368552" y="1216152"/>
                </a:lnTo>
                <a:lnTo>
                  <a:pt x="202692" y="1216152"/>
                </a:lnTo>
                <a:lnTo>
                  <a:pt x="156234" y="1210795"/>
                </a:lnTo>
                <a:lnTo>
                  <a:pt x="113577" y="1195540"/>
                </a:lnTo>
                <a:lnTo>
                  <a:pt x="75942" y="1171604"/>
                </a:lnTo>
                <a:lnTo>
                  <a:pt x="44547" y="1140209"/>
                </a:lnTo>
                <a:lnTo>
                  <a:pt x="20611" y="1102574"/>
                </a:lnTo>
                <a:lnTo>
                  <a:pt x="5356" y="1059917"/>
                </a:lnTo>
                <a:lnTo>
                  <a:pt x="0" y="1013460"/>
                </a:lnTo>
                <a:lnTo>
                  <a:pt x="0" y="202692"/>
                </a:lnTo>
                <a:close/>
              </a:path>
            </a:pathLst>
          </a:custGeom>
          <a:ln w="28575">
            <a:solidFill>
              <a:srgbClr val="032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027933" y="3796665"/>
            <a:ext cx="12293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курсов</a:t>
            </a:r>
            <a:endParaRPr sz="1800">
              <a:latin typeface="Microsoft Sans Serif"/>
              <a:cs typeface="Microsoft Sans Serif"/>
            </a:endParaRPr>
          </a:p>
          <a:p>
            <a:pPr marL="12700" marR="5080" indent="2540" algn="ctr">
              <a:lnSpc>
                <a:spcPct val="100000"/>
              </a:lnSpc>
            </a:pPr>
            <a:r>
              <a:rPr sz="1800" spc="-185" dirty="0">
                <a:solidFill>
                  <a:srgbClr val="1C2043"/>
                </a:solidFill>
                <a:latin typeface="Microsoft Sans Serif"/>
                <a:cs typeface="Microsoft Sans Serif"/>
              </a:rPr>
              <a:t>внеурочной 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1C2043"/>
                </a:solidFill>
                <a:latin typeface="Microsoft Sans Serif"/>
                <a:cs typeface="Microsoft Sans Serif"/>
              </a:rPr>
              <a:t>деятельн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о</a:t>
            </a: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с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ти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01134" y="3617214"/>
            <a:ext cx="1071880" cy="1216660"/>
          </a:xfrm>
          <a:custGeom>
            <a:avLst/>
            <a:gdLst/>
            <a:ahLst/>
            <a:cxnLst/>
            <a:rect l="l" t="t" r="r" b="b"/>
            <a:pathLst>
              <a:path w="1071879" h="1216660">
                <a:moveTo>
                  <a:pt x="0" y="178562"/>
                </a:moveTo>
                <a:lnTo>
                  <a:pt x="6382" y="131071"/>
                </a:lnTo>
                <a:lnTo>
                  <a:pt x="24393" y="88410"/>
                </a:lnTo>
                <a:lnTo>
                  <a:pt x="52323" y="52276"/>
                </a:lnTo>
                <a:lnTo>
                  <a:pt x="88467" y="24365"/>
                </a:lnTo>
                <a:lnTo>
                  <a:pt x="131115" y="6374"/>
                </a:lnTo>
                <a:lnTo>
                  <a:pt x="178562" y="0"/>
                </a:lnTo>
                <a:lnTo>
                  <a:pt x="892810" y="0"/>
                </a:lnTo>
                <a:lnTo>
                  <a:pt x="940256" y="6374"/>
                </a:lnTo>
                <a:lnTo>
                  <a:pt x="982904" y="24365"/>
                </a:lnTo>
                <a:lnTo>
                  <a:pt x="1019048" y="52276"/>
                </a:lnTo>
                <a:lnTo>
                  <a:pt x="1046978" y="88410"/>
                </a:lnTo>
                <a:lnTo>
                  <a:pt x="1064989" y="131071"/>
                </a:lnTo>
                <a:lnTo>
                  <a:pt x="1071371" y="178562"/>
                </a:lnTo>
                <a:lnTo>
                  <a:pt x="1071371" y="1037590"/>
                </a:lnTo>
                <a:lnTo>
                  <a:pt x="1064989" y="1085036"/>
                </a:lnTo>
                <a:lnTo>
                  <a:pt x="1046978" y="1127684"/>
                </a:lnTo>
                <a:lnTo>
                  <a:pt x="1019048" y="1163828"/>
                </a:lnTo>
                <a:lnTo>
                  <a:pt x="982904" y="1191758"/>
                </a:lnTo>
                <a:lnTo>
                  <a:pt x="940256" y="1209769"/>
                </a:lnTo>
                <a:lnTo>
                  <a:pt x="892810" y="1216152"/>
                </a:lnTo>
                <a:lnTo>
                  <a:pt x="178562" y="1216152"/>
                </a:lnTo>
                <a:lnTo>
                  <a:pt x="131115" y="1209769"/>
                </a:lnTo>
                <a:lnTo>
                  <a:pt x="88467" y="1191758"/>
                </a:lnTo>
                <a:lnTo>
                  <a:pt x="52324" y="1163827"/>
                </a:lnTo>
                <a:lnTo>
                  <a:pt x="24393" y="1127684"/>
                </a:lnTo>
                <a:lnTo>
                  <a:pt x="6382" y="1085036"/>
                </a:lnTo>
                <a:lnTo>
                  <a:pt x="0" y="1037590"/>
                </a:lnTo>
                <a:lnTo>
                  <a:pt x="0" y="178562"/>
                </a:lnTo>
                <a:close/>
              </a:path>
            </a:pathLst>
          </a:custGeom>
          <a:ln w="28575">
            <a:solidFill>
              <a:srgbClr val="032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46803" y="3933825"/>
            <a:ext cx="780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90" dirty="0">
                <a:solidFill>
                  <a:srgbClr val="1C2043"/>
                </a:solidFill>
                <a:latin typeface="Microsoft Sans Serif"/>
                <a:cs typeface="Microsoft Sans Serif"/>
              </a:rPr>
              <a:t>ч</a:t>
            </a:r>
            <a:r>
              <a:rPr sz="1800" spc="-200" dirty="0">
                <a:solidFill>
                  <a:srgbClr val="1C2043"/>
                </a:solidFill>
                <a:latin typeface="Microsoft Sans Serif"/>
                <a:cs typeface="Microsoft Sans Serif"/>
              </a:rPr>
              <a:t>е</a:t>
            </a:r>
            <a:r>
              <a:rPr sz="1800" spc="-195" dirty="0">
                <a:solidFill>
                  <a:srgbClr val="1C2043"/>
                </a:solidFill>
                <a:latin typeface="Microsoft Sans Serif"/>
                <a:cs typeface="Microsoft Sans Serif"/>
              </a:rPr>
              <a:t>б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н</a:t>
            </a:r>
            <a:r>
              <a:rPr sz="1800" spc="-220" dirty="0">
                <a:solidFill>
                  <a:srgbClr val="1C2043"/>
                </a:solidFill>
                <a:latin typeface="Microsoft Sans Serif"/>
                <a:cs typeface="Microsoft Sans Serif"/>
              </a:rPr>
              <a:t>ы</a:t>
            </a:r>
            <a:r>
              <a:rPr sz="1800" spc="-114" dirty="0">
                <a:solidFill>
                  <a:srgbClr val="1C2043"/>
                </a:solidFill>
                <a:latin typeface="Microsoft Sans Serif"/>
                <a:cs typeface="Microsoft Sans Serif"/>
              </a:rPr>
              <a:t>х  </a:t>
            </a:r>
            <a:r>
              <a:rPr sz="1800" spc="-215" dirty="0">
                <a:solidFill>
                  <a:srgbClr val="1C2043"/>
                </a:solidFill>
                <a:latin typeface="Microsoft Sans Serif"/>
                <a:cs typeface="Microsoft Sans Serif"/>
              </a:rPr>
              <a:t>мод</a:t>
            </a:r>
            <a:r>
              <a:rPr sz="1800" spc="-170" dirty="0">
                <a:solidFill>
                  <a:srgbClr val="1C2043"/>
                </a:solidFill>
                <a:latin typeface="Microsoft Sans Serif"/>
                <a:cs typeface="Microsoft Sans Serif"/>
              </a:rPr>
              <a:t>у</a:t>
            </a:r>
            <a:r>
              <a:rPr sz="1800" spc="-180" dirty="0">
                <a:solidFill>
                  <a:srgbClr val="1C2043"/>
                </a:solidFill>
                <a:latin typeface="Microsoft Sans Serif"/>
                <a:cs typeface="Microsoft Sans Serif"/>
              </a:rPr>
              <a:t>лей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25" dirty="0"/>
              <a:t>9</a:t>
            </a:fld>
            <a:endParaRPr spc="-1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2668</Words>
  <Application>Microsoft Office PowerPoint</Application>
  <PresentationFormat>Экран (4:3)</PresentationFormat>
  <Paragraphs>459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Требования новых ФГОС НОО и ООО</vt:lpstr>
      <vt:lpstr>Презентация PowerPoint</vt:lpstr>
      <vt:lpstr>Ключевые изменения в обновленных ФГОС  НОО и ООО</vt:lpstr>
      <vt:lpstr>Презентация PowerPoint</vt:lpstr>
      <vt:lpstr>Изменения в обновленных ФГОС НОО и ООО</vt:lpstr>
      <vt:lpstr>Изменения в обновленных ФГОС НОО и ООО</vt:lpstr>
      <vt:lpstr>Презентация PowerPoint</vt:lpstr>
      <vt:lpstr>Изменения в обновленных ФГОС НОО и ООО</vt:lpstr>
      <vt:lpstr>Изменения в обновленных ФГОС НОО и ООО</vt:lpstr>
      <vt:lpstr>Презентация PowerPoint</vt:lpstr>
      <vt:lpstr>Изменения в обновленных ФГОС НОО и ООО</vt:lpstr>
      <vt:lpstr>Презентация PowerPoint</vt:lpstr>
      <vt:lpstr>Презентация PowerPoint</vt:lpstr>
      <vt:lpstr> Изменения в обновленных ФГОС НОО и ООО</vt:lpstr>
      <vt:lpstr>Изменения в обновленных ФГОС НОО и ООО</vt:lpstr>
      <vt:lpstr>Презентация PowerPoint</vt:lpstr>
      <vt:lpstr>Презентация PowerPoint</vt:lpstr>
      <vt:lpstr>КАК СОСТАВИТЬ РАБОЧУЮ ПРОГРАММУ</vt:lpstr>
      <vt:lpstr>Подготовить раздел «Планируемые результаты»</vt:lpstr>
      <vt:lpstr>Подготовить раздел «Планируемые результаты»</vt:lpstr>
      <vt:lpstr>Подготовить раздел «Планируемые результаты»</vt:lpstr>
      <vt:lpstr>Подготовить раздел «Планируемые результаты»</vt:lpstr>
      <vt:lpstr>Содержание учебного предмета, курса, модуля</vt:lpstr>
      <vt:lpstr>Тематическое планирование</vt:lpstr>
      <vt:lpstr>Учесть рабочую программу воспитания</vt:lpstr>
      <vt:lpstr>Организуйте методическое обеспечение</vt:lpstr>
      <vt:lpstr>Организуйте методическое обеспечение</vt:lpstr>
      <vt:lpstr>Организуйте методическое обеспечение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GolubkovaEA</cp:lastModifiedBy>
  <cp:revision>12</cp:revision>
  <dcterms:created xsi:type="dcterms:W3CDTF">2022-04-05T19:09:22Z</dcterms:created>
  <dcterms:modified xsi:type="dcterms:W3CDTF">2022-04-06T12:07:58Z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2022-04-05T00:00:00Z</vt:filetime>
  </property>
</Properties>
</file>